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handoutMasterIdLst>
    <p:handoutMasterId r:id="rId27"/>
  </p:handoutMasterIdLst>
  <p:sldIdLst>
    <p:sldId id="513" r:id="rId2"/>
    <p:sldId id="490" r:id="rId3"/>
    <p:sldId id="524" r:id="rId4"/>
    <p:sldId id="491" r:id="rId5"/>
    <p:sldId id="506" r:id="rId6"/>
    <p:sldId id="525" r:id="rId7"/>
    <p:sldId id="511" r:id="rId8"/>
    <p:sldId id="512" r:id="rId9"/>
    <p:sldId id="522" r:id="rId10"/>
    <p:sldId id="523" r:id="rId11"/>
    <p:sldId id="526" r:id="rId12"/>
    <p:sldId id="534" r:id="rId13"/>
    <p:sldId id="528" r:id="rId14"/>
    <p:sldId id="559" r:id="rId15"/>
    <p:sldId id="516" r:id="rId16"/>
    <p:sldId id="518" r:id="rId17"/>
    <p:sldId id="558" r:id="rId18"/>
    <p:sldId id="554" r:id="rId19"/>
    <p:sldId id="555" r:id="rId20"/>
    <p:sldId id="560" r:id="rId21"/>
    <p:sldId id="517" r:id="rId22"/>
    <p:sldId id="520" r:id="rId23"/>
    <p:sldId id="521" r:id="rId24"/>
    <p:sldId id="510" r:id="rId2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2A"/>
    <a:srgbClr val="FF4747"/>
    <a:srgbClr val="000000"/>
    <a:srgbClr val="3C3C3B"/>
    <a:srgbClr val="BA1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1993" autoAdjust="0"/>
  </p:normalViewPr>
  <p:slideViewPr>
    <p:cSldViewPr>
      <p:cViewPr varScale="1">
        <p:scale>
          <a:sx n="80" d="100"/>
          <a:sy n="80" d="100"/>
        </p:scale>
        <p:origin x="22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2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US" sz="2000" baseline="0" dirty="0" smtClean="0"/>
              <a:t>A and AS </a:t>
            </a:r>
            <a:r>
              <a:rPr lang="en-US" sz="2000" baseline="0" dirty="0"/>
              <a:t>level Mathematics </a:t>
            </a:r>
            <a:r>
              <a:rPr lang="en-US" sz="2000" baseline="0" dirty="0" smtClean="0"/>
              <a:t>entries </a:t>
            </a:r>
            <a:r>
              <a:rPr lang="en-US" sz="2000" baseline="0" dirty="0"/>
              <a:t>- England</a:t>
            </a:r>
          </a:p>
        </c:rich>
      </c:tx>
      <c:overlay val="0"/>
    </c:title>
    <c:autoTitleDeleted val="0"/>
    <c:plotArea>
      <c:layout/>
      <c:lineChart>
        <c:grouping val="standard"/>
        <c:varyColors val="0"/>
        <c:ser>
          <c:idx val="0"/>
          <c:order val="0"/>
          <c:tx>
            <c:strRef>
              <c:f>All!$B$11</c:f>
              <c:strCache>
                <c:ptCount val="1"/>
                <c:pt idx="0">
                  <c:v>A level Mathematics</c:v>
                </c:pt>
              </c:strCache>
            </c:strRef>
          </c:tx>
          <c:spPr>
            <a:ln w="50800">
              <a:solidFill>
                <a:srgbClr val="0070C0"/>
              </a:solidFill>
            </a:ln>
          </c:spPr>
          <c:marker>
            <c:spPr>
              <a:solidFill>
                <a:srgbClr val="0070C0"/>
              </a:solidFill>
              <a:ln>
                <a:solidFill>
                  <a:srgbClr val="0070C0"/>
                </a:solidFill>
              </a:ln>
            </c:spPr>
          </c:marker>
          <c:cat>
            <c:numRef>
              <c:f>All!$C$10:$O$10</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All!$C$11:$O$11</c:f>
              <c:numCache>
                <c:formatCode>General</c:formatCode>
                <c:ptCount val="13"/>
                <c:pt idx="0">
                  <c:v>46022</c:v>
                </c:pt>
                <c:pt idx="1">
                  <c:v>47997</c:v>
                </c:pt>
                <c:pt idx="2">
                  <c:v>48058</c:v>
                </c:pt>
                <c:pt idx="3">
                  <c:v>51168</c:v>
                </c:pt>
                <c:pt idx="4">
                  <c:v>54833</c:v>
                </c:pt>
                <c:pt idx="5">
                  <c:v>59105</c:v>
                </c:pt>
                <c:pt idx="6">
                  <c:v>66552</c:v>
                </c:pt>
                <c:pt idx="7">
                  <c:v>70654</c:v>
                </c:pt>
                <c:pt idx="8">
                  <c:v>76528</c:v>
                </c:pt>
                <c:pt idx="9">
                  <c:v>78951</c:v>
                </c:pt>
                <c:pt idx="10">
                  <c:v>81171</c:v>
                </c:pt>
                <c:pt idx="11">
                  <c:v>82024</c:v>
                </c:pt>
                <c:pt idx="12">
                  <c:v>85648</c:v>
                </c:pt>
              </c:numCache>
            </c:numRef>
          </c:val>
          <c:smooth val="0"/>
        </c:ser>
        <c:ser>
          <c:idx val="1"/>
          <c:order val="1"/>
          <c:tx>
            <c:strRef>
              <c:f>All!$B$12</c:f>
              <c:strCache>
                <c:ptCount val="1"/>
                <c:pt idx="0">
                  <c:v>AS level Mathematics</c:v>
                </c:pt>
              </c:strCache>
            </c:strRef>
          </c:tx>
          <c:spPr>
            <a:ln w="50800">
              <a:solidFill>
                <a:srgbClr val="FF0000"/>
              </a:solidFill>
            </a:ln>
          </c:spPr>
          <c:marker>
            <c:symbol val="diamond"/>
            <c:size val="11"/>
            <c:spPr>
              <a:solidFill>
                <a:srgbClr val="FF0000"/>
              </a:solidFill>
              <a:ln>
                <a:solidFill>
                  <a:srgbClr val="FF0000"/>
                </a:solidFill>
              </a:ln>
            </c:spPr>
          </c:marker>
          <c:cat>
            <c:numRef>
              <c:f>All!$C$10:$O$10</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All!$C$12:$O$12</c:f>
              <c:numCache>
                <c:formatCode>General</c:formatCode>
                <c:ptCount val="13"/>
                <c:pt idx="0">
                  <c:v>59316</c:v>
                </c:pt>
                <c:pt idx="1">
                  <c:v>57365</c:v>
                </c:pt>
                <c:pt idx="2">
                  <c:v>62633</c:v>
                </c:pt>
                <c:pt idx="3">
                  <c:v>64857</c:v>
                </c:pt>
                <c:pt idx="4">
                  <c:v>71021</c:v>
                </c:pt>
                <c:pt idx="5">
                  <c:v>77941</c:v>
                </c:pt>
                <c:pt idx="6">
                  <c:v>95407</c:v>
                </c:pt>
                <c:pt idx="7">
                  <c:v>104802</c:v>
                </c:pt>
                <c:pt idx="8">
                  <c:v>132977</c:v>
                </c:pt>
                <c:pt idx="9">
                  <c:v>139585</c:v>
                </c:pt>
                <c:pt idx="10">
                  <c:v>141595</c:v>
                </c:pt>
                <c:pt idx="11">
                  <c:v>151945</c:v>
                </c:pt>
                <c:pt idx="12">
                  <c:v>155132</c:v>
                </c:pt>
              </c:numCache>
            </c:numRef>
          </c:val>
          <c:smooth val="0"/>
        </c:ser>
        <c:dLbls>
          <c:showLegendKey val="0"/>
          <c:showVal val="0"/>
          <c:showCatName val="0"/>
          <c:showSerName val="0"/>
          <c:showPercent val="0"/>
          <c:showBubbleSize val="0"/>
        </c:dLbls>
        <c:marker val="1"/>
        <c:smooth val="0"/>
        <c:axId val="280818696"/>
        <c:axId val="280819088"/>
      </c:lineChart>
      <c:catAx>
        <c:axId val="280818696"/>
        <c:scaling>
          <c:orientation val="minMax"/>
        </c:scaling>
        <c:delete val="0"/>
        <c:axPos val="b"/>
        <c:numFmt formatCode="General" sourceLinked="1"/>
        <c:majorTickMark val="none"/>
        <c:minorTickMark val="none"/>
        <c:tickLblPos val="nextTo"/>
        <c:txPr>
          <a:bodyPr/>
          <a:lstStyle/>
          <a:p>
            <a:pPr>
              <a:defRPr sz="1600" baseline="0"/>
            </a:pPr>
            <a:endParaRPr lang="en-US"/>
          </a:p>
        </c:txPr>
        <c:crossAx val="280819088"/>
        <c:crosses val="autoZero"/>
        <c:auto val="1"/>
        <c:lblAlgn val="ctr"/>
        <c:lblOffset val="100"/>
        <c:noMultiLvlLbl val="0"/>
      </c:catAx>
      <c:valAx>
        <c:axId val="280819088"/>
        <c:scaling>
          <c:orientation val="minMax"/>
        </c:scaling>
        <c:delete val="0"/>
        <c:axPos val="l"/>
        <c:majorGridlines/>
        <c:title>
          <c:tx>
            <c:rich>
              <a:bodyPr/>
              <a:lstStyle/>
              <a:p>
                <a:pPr>
                  <a:defRPr sz="1600"/>
                </a:pPr>
                <a:r>
                  <a:rPr lang="en-US" sz="1600"/>
                  <a:t>Entries</a:t>
                </a:r>
              </a:p>
            </c:rich>
          </c:tx>
          <c:overlay val="0"/>
        </c:title>
        <c:numFmt formatCode="General" sourceLinked="1"/>
        <c:majorTickMark val="none"/>
        <c:minorTickMark val="none"/>
        <c:tickLblPos val="nextTo"/>
        <c:txPr>
          <a:bodyPr/>
          <a:lstStyle/>
          <a:p>
            <a:pPr>
              <a:defRPr sz="1600" baseline="0"/>
            </a:pPr>
            <a:endParaRPr lang="en-US"/>
          </a:p>
        </c:txPr>
        <c:crossAx val="280818696"/>
        <c:crosses val="autoZero"/>
        <c:crossBetween val="between"/>
      </c:valAx>
    </c:plotArea>
    <c:legend>
      <c:legendPos val="b"/>
      <c:layout>
        <c:manualLayout>
          <c:xMode val="edge"/>
          <c:yMode val="edge"/>
          <c:x val="0.13640250047432134"/>
          <c:y val="0.92117789782091197"/>
          <c:w val="0.63032323516057376"/>
          <c:h val="5.4520539583714833E-2"/>
        </c:manualLayout>
      </c:layout>
      <c:overlay val="0"/>
      <c:txPr>
        <a:bodyPr/>
        <a:lstStyle/>
        <a:p>
          <a:pPr>
            <a:defRPr sz="1600" b="1"/>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US" sz="2000" baseline="0" dirty="0" smtClean="0"/>
              <a:t>A and AS </a:t>
            </a:r>
            <a:r>
              <a:rPr lang="en-US" sz="2000" baseline="0" dirty="0"/>
              <a:t>level </a:t>
            </a:r>
            <a:r>
              <a:rPr lang="en-US" sz="2000" baseline="0" dirty="0" smtClean="0"/>
              <a:t>Further </a:t>
            </a:r>
            <a:r>
              <a:rPr lang="en-US" sz="2000" baseline="0" dirty="0"/>
              <a:t>Mathematics entries - England</a:t>
            </a:r>
          </a:p>
        </c:rich>
      </c:tx>
      <c:overlay val="0"/>
    </c:title>
    <c:autoTitleDeleted val="0"/>
    <c:plotArea>
      <c:layout/>
      <c:lineChart>
        <c:grouping val="standard"/>
        <c:varyColors val="0"/>
        <c:ser>
          <c:idx val="2"/>
          <c:order val="0"/>
          <c:tx>
            <c:strRef>
              <c:f>All!$B$13</c:f>
              <c:strCache>
                <c:ptCount val="1"/>
                <c:pt idx="0">
                  <c:v>A level Further Mathematics</c:v>
                </c:pt>
              </c:strCache>
            </c:strRef>
          </c:tx>
          <c:spPr>
            <a:ln w="50800">
              <a:solidFill>
                <a:srgbClr val="FF0000"/>
              </a:solidFill>
            </a:ln>
          </c:spPr>
          <c:marker>
            <c:symbol val="diamond"/>
            <c:size val="11"/>
            <c:spPr>
              <a:solidFill>
                <a:srgbClr val="FF0000"/>
              </a:solidFill>
              <a:ln>
                <a:solidFill>
                  <a:srgbClr val="FF0000"/>
                </a:solidFill>
              </a:ln>
            </c:spPr>
          </c:marker>
          <c:cat>
            <c:numRef>
              <c:f>All!$C$10:$O$10</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All!$C$13:$O$13</c:f>
              <c:numCache>
                <c:formatCode>General</c:formatCode>
                <c:ptCount val="13"/>
                <c:pt idx="0">
                  <c:v>5039</c:v>
                </c:pt>
                <c:pt idx="1">
                  <c:v>5443</c:v>
                </c:pt>
                <c:pt idx="2">
                  <c:v>5627</c:v>
                </c:pt>
                <c:pt idx="3">
                  <c:v>6950</c:v>
                </c:pt>
                <c:pt idx="4">
                  <c:v>7551</c:v>
                </c:pt>
                <c:pt idx="5">
                  <c:v>8743</c:v>
                </c:pt>
                <c:pt idx="6">
                  <c:v>10073</c:v>
                </c:pt>
                <c:pt idx="7">
                  <c:v>11312</c:v>
                </c:pt>
                <c:pt idx="8">
                  <c:v>11805</c:v>
                </c:pt>
                <c:pt idx="9">
                  <c:v>12688</c:v>
                </c:pt>
                <c:pt idx="10">
                  <c:v>13232</c:v>
                </c:pt>
                <c:pt idx="11">
                  <c:v>13402</c:v>
                </c:pt>
                <c:pt idx="12">
                  <c:v>14298</c:v>
                </c:pt>
              </c:numCache>
            </c:numRef>
          </c:val>
          <c:smooth val="0"/>
        </c:ser>
        <c:ser>
          <c:idx val="3"/>
          <c:order val="1"/>
          <c:tx>
            <c:strRef>
              <c:f>All!$B$14</c:f>
              <c:strCache>
                <c:ptCount val="1"/>
                <c:pt idx="0">
                  <c:v>AS level Further Mathematics</c:v>
                </c:pt>
              </c:strCache>
            </c:strRef>
          </c:tx>
          <c:spPr>
            <a:ln w="50800">
              <a:solidFill>
                <a:srgbClr val="0070C0"/>
              </a:solidFill>
            </a:ln>
          </c:spPr>
          <c:marker>
            <c:symbol val="diamond"/>
            <c:size val="11"/>
            <c:spPr>
              <a:solidFill>
                <a:srgbClr val="0070C0"/>
              </a:solidFill>
              <a:ln>
                <a:solidFill>
                  <a:srgbClr val="0070C0"/>
                </a:solidFill>
              </a:ln>
            </c:spPr>
          </c:marker>
          <c:cat>
            <c:numRef>
              <c:f>All!$C$10:$O$10</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All!$C$14:$O$14</c:f>
              <c:numCache>
                <c:formatCode>General</c:formatCode>
                <c:ptCount val="13"/>
                <c:pt idx="0">
                  <c:v>3189</c:v>
                </c:pt>
                <c:pt idx="1">
                  <c:v>3761</c:v>
                </c:pt>
                <c:pt idx="2">
                  <c:v>4809</c:v>
                </c:pt>
                <c:pt idx="3">
                  <c:v>6016</c:v>
                </c:pt>
                <c:pt idx="4">
                  <c:v>7124</c:v>
                </c:pt>
                <c:pt idx="5">
                  <c:v>8600</c:v>
                </c:pt>
                <c:pt idx="6">
                  <c:v>12710</c:v>
                </c:pt>
                <c:pt idx="7">
                  <c:v>14414</c:v>
                </c:pt>
                <c:pt idx="8">
                  <c:v>18045</c:v>
                </c:pt>
                <c:pt idx="9">
                  <c:v>20370</c:v>
                </c:pt>
                <c:pt idx="10">
                  <c:v>21986</c:v>
                </c:pt>
                <c:pt idx="11">
                  <c:v>23848</c:v>
                </c:pt>
                <c:pt idx="12">
                  <c:v>26327</c:v>
                </c:pt>
              </c:numCache>
            </c:numRef>
          </c:val>
          <c:smooth val="0"/>
        </c:ser>
        <c:dLbls>
          <c:showLegendKey val="0"/>
          <c:showVal val="0"/>
          <c:showCatName val="0"/>
          <c:showSerName val="0"/>
          <c:showPercent val="0"/>
          <c:showBubbleSize val="0"/>
        </c:dLbls>
        <c:marker val="1"/>
        <c:smooth val="0"/>
        <c:axId val="236612728"/>
        <c:axId val="360484168"/>
      </c:lineChart>
      <c:catAx>
        <c:axId val="236612728"/>
        <c:scaling>
          <c:orientation val="minMax"/>
        </c:scaling>
        <c:delete val="0"/>
        <c:axPos val="b"/>
        <c:numFmt formatCode="General" sourceLinked="1"/>
        <c:majorTickMark val="none"/>
        <c:minorTickMark val="none"/>
        <c:tickLblPos val="nextTo"/>
        <c:txPr>
          <a:bodyPr/>
          <a:lstStyle/>
          <a:p>
            <a:pPr>
              <a:defRPr sz="1600" baseline="0"/>
            </a:pPr>
            <a:endParaRPr lang="en-US"/>
          </a:p>
        </c:txPr>
        <c:crossAx val="360484168"/>
        <c:crosses val="autoZero"/>
        <c:auto val="1"/>
        <c:lblAlgn val="ctr"/>
        <c:lblOffset val="100"/>
        <c:noMultiLvlLbl val="0"/>
      </c:catAx>
      <c:valAx>
        <c:axId val="360484168"/>
        <c:scaling>
          <c:orientation val="minMax"/>
        </c:scaling>
        <c:delete val="0"/>
        <c:axPos val="l"/>
        <c:majorGridlines/>
        <c:title>
          <c:tx>
            <c:rich>
              <a:bodyPr/>
              <a:lstStyle/>
              <a:p>
                <a:pPr>
                  <a:defRPr sz="1600"/>
                </a:pPr>
                <a:r>
                  <a:rPr lang="en-US" sz="1600"/>
                  <a:t>Entries</a:t>
                </a:r>
              </a:p>
            </c:rich>
          </c:tx>
          <c:overlay val="0"/>
        </c:title>
        <c:numFmt formatCode="General" sourceLinked="1"/>
        <c:majorTickMark val="none"/>
        <c:minorTickMark val="none"/>
        <c:tickLblPos val="nextTo"/>
        <c:txPr>
          <a:bodyPr/>
          <a:lstStyle/>
          <a:p>
            <a:pPr>
              <a:defRPr sz="1600" baseline="0"/>
            </a:pPr>
            <a:endParaRPr lang="en-US"/>
          </a:p>
        </c:txPr>
        <c:crossAx val="236612728"/>
        <c:crosses val="autoZero"/>
        <c:crossBetween val="between"/>
      </c:valAx>
    </c:plotArea>
    <c:legend>
      <c:legendPos val="b"/>
      <c:layout>
        <c:manualLayout>
          <c:xMode val="edge"/>
          <c:yMode val="edge"/>
          <c:x val="3.0864629724547937E-2"/>
          <c:y val="0.92385820739319291"/>
          <c:w val="0.78023712414328072"/>
          <c:h val="5.0644570591466771E-2"/>
        </c:manualLayout>
      </c:layout>
      <c:overlay val="0"/>
      <c:txPr>
        <a:bodyPr/>
        <a:lstStyle/>
        <a:p>
          <a:pPr>
            <a:defRPr sz="1400" b="1"/>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0.78862</cdr:x>
      <cdr:y>0.92297</cdr:y>
    </cdr:from>
    <cdr:to>
      <cdr:x>0.97859</cdr:x>
      <cdr:y>0.97549</cdr:y>
    </cdr:to>
    <cdr:sp macro="" textlink="">
      <cdr:nvSpPr>
        <cdr:cNvPr id="2" name="TextBox 1"/>
        <cdr:cNvSpPr txBox="1"/>
      </cdr:nvSpPr>
      <cdr:spPr>
        <a:xfrm xmlns:a="http://schemas.openxmlformats.org/drawingml/2006/main">
          <a:off x="6984775" y="5450506"/>
          <a:ext cx="1682581" cy="310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a:t>Source:</a:t>
          </a:r>
          <a:r>
            <a:rPr lang="en-GB" sz="1600" b="1" baseline="0" dirty="0"/>
            <a:t> JCQ</a:t>
          </a:r>
          <a:endParaRPr lang="en-GB"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0.93396</cdr:y>
    </cdr:from>
    <cdr:to>
      <cdr:x>0.97859</cdr:x>
      <cdr:y>0.97518</cdr:y>
    </cdr:to>
    <cdr:sp macro="" textlink="">
      <cdr:nvSpPr>
        <cdr:cNvPr id="2" name="TextBox 1"/>
        <cdr:cNvSpPr txBox="1"/>
      </cdr:nvSpPr>
      <cdr:spPr>
        <a:xfrm xmlns:a="http://schemas.openxmlformats.org/drawingml/2006/main">
          <a:off x="6912767" y="5448156"/>
          <a:ext cx="1543189" cy="2404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Source:</a:t>
          </a:r>
          <a:r>
            <a:rPr lang="en-GB" sz="1400" b="1" baseline="0" dirty="0"/>
            <a:t> JCQ</a:t>
          </a:r>
          <a:endParaRPr lang="en-GB"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32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65322"/>
          </a:xfrm>
          <a:prstGeom prst="rect">
            <a:avLst/>
          </a:prstGeom>
        </p:spPr>
        <p:txBody>
          <a:bodyPr vert="horz" lIns="91440" tIns="45720" rIns="91440" bIns="45720" rtlCol="0"/>
          <a:lstStyle>
            <a:lvl1pPr algn="r">
              <a:defRPr sz="1200"/>
            </a:lvl1pPr>
          </a:lstStyle>
          <a:p>
            <a:fld id="{0D4AFC2D-5454-42A6-9A2B-4C9939C95E12}" type="datetimeFigureOut">
              <a:rPr lang="en-GB" smtClean="0"/>
              <a:t>22/04/2016</a:t>
            </a:fld>
            <a:endParaRPr lang="en-GB"/>
          </a:p>
        </p:txBody>
      </p:sp>
      <p:sp>
        <p:nvSpPr>
          <p:cNvPr id="4" name="Footer Placeholder 3"/>
          <p:cNvSpPr>
            <a:spLocks noGrp="1"/>
          </p:cNvSpPr>
          <p:nvPr>
            <p:ph type="ftr" sz="quarter" idx="2"/>
          </p:nvPr>
        </p:nvSpPr>
        <p:spPr>
          <a:xfrm>
            <a:off x="0" y="8847055"/>
            <a:ext cx="2971800" cy="46532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847055"/>
            <a:ext cx="2971800" cy="465321"/>
          </a:xfrm>
          <a:prstGeom prst="rect">
            <a:avLst/>
          </a:prstGeom>
        </p:spPr>
        <p:txBody>
          <a:bodyPr vert="horz" lIns="91440" tIns="45720" rIns="91440" bIns="45720" rtlCol="0" anchor="b"/>
          <a:lstStyle>
            <a:lvl1pPr algn="r">
              <a:defRPr sz="1200"/>
            </a:lvl1pPr>
          </a:lstStyle>
          <a:p>
            <a:fld id="{94A5CE84-59FC-4419-BBBE-A7B53C59DC1D}" type="slidenum">
              <a:rPr lang="en-GB" smtClean="0"/>
              <a:t>‹#›</a:t>
            </a:fld>
            <a:endParaRPr lang="en-GB"/>
          </a:p>
        </p:txBody>
      </p:sp>
    </p:spTree>
    <p:extLst>
      <p:ext uri="{BB962C8B-B14F-4D97-AF65-F5344CB8AC3E}">
        <p14:creationId xmlns:p14="http://schemas.microsoft.com/office/powerpoint/2010/main" val="910725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AD54CE13-1A8F-47D9-994A-FD37E4D2F74A}" type="datetimeFigureOut">
              <a:rPr lang="en-GB" smtClean="0"/>
              <a:t>22/04/2016</a:t>
            </a:fld>
            <a:endParaRPr lang="en-GB"/>
          </a:p>
        </p:txBody>
      </p:sp>
      <p:sp>
        <p:nvSpPr>
          <p:cNvPr id="4" name="Slide Image Placeholder 3"/>
          <p:cNvSpPr>
            <a:spLocks noGrp="1" noRot="1" noChangeAspect="1"/>
          </p:cNvSpPr>
          <p:nvPr>
            <p:ph type="sldImg" idx="2"/>
          </p:nvPr>
        </p:nvSpPr>
        <p:spPr>
          <a:xfrm>
            <a:off x="1100138" y="698500"/>
            <a:ext cx="4657725" cy="34925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6554"/>
            <a:ext cx="2971800" cy="46569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1440" tIns="45720" rIns="91440" bIns="45720" rtlCol="0" anchor="b"/>
          <a:lstStyle>
            <a:lvl1pPr algn="r">
              <a:defRPr sz="1200"/>
            </a:lvl1pPr>
          </a:lstStyle>
          <a:p>
            <a:fld id="{F9A03004-8273-45DD-94B7-8C3B3872FC35}" type="slidenum">
              <a:rPr lang="en-GB" smtClean="0"/>
              <a:t>‹#›</a:t>
            </a:fld>
            <a:endParaRPr lang="en-GB"/>
          </a:p>
        </p:txBody>
      </p:sp>
    </p:spTree>
    <p:extLst>
      <p:ext uri="{BB962C8B-B14F-4D97-AF65-F5344CB8AC3E}">
        <p14:creationId xmlns:p14="http://schemas.microsoft.com/office/powerpoint/2010/main" val="240457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A03004-8273-45DD-94B7-8C3B3872FC35}" type="slidenum">
              <a:rPr lang="en-GB" smtClean="0"/>
              <a:t>1</a:t>
            </a:fld>
            <a:endParaRPr lang="en-GB"/>
          </a:p>
        </p:txBody>
      </p:sp>
    </p:spTree>
    <p:extLst>
      <p:ext uri="{BB962C8B-B14F-4D97-AF65-F5344CB8AC3E}">
        <p14:creationId xmlns:p14="http://schemas.microsoft.com/office/powerpoint/2010/main" val="1979273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the situation for 16-19 mathematics is currently quite healthy.</a:t>
            </a:r>
          </a:p>
          <a:p>
            <a:r>
              <a:rPr lang="en-GB" dirty="0" smtClean="0"/>
              <a:t>HE is provides a major pull and greatly influences students choices of A levels. Since 2012 the FMSP has been monitoring</a:t>
            </a:r>
            <a:r>
              <a:rPr lang="en-GB" baseline="0" dirty="0" smtClean="0"/>
              <a:t> entry requirements to provide information to schools and students of the importance of studying Further Maths.</a:t>
            </a:r>
          </a:p>
          <a:p>
            <a:r>
              <a:rPr lang="en-GB" baseline="0" dirty="0" smtClean="0"/>
              <a:t>However the evidence is not clear in online information and prospectuses. Only 25 G100 course require or indicate that taking Further Maths is desirable. Over half of courses make no mention at all of Further Maths. </a:t>
            </a:r>
            <a:endParaRPr lang="en-GB" dirty="0"/>
          </a:p>
        </p:txBody>
      </p:sp>
      <p:sp>
        <p:nvSpPr>
          <p:cNvPr id="4" name="Slide Number Placeholder 3"/>
          <p:cNvSpPr>
            <a:spLocks noGrp="1"/>
          </p:cNvSpPr>
          <p:nvPr>
            <p:ph type="sldNum" sz="quarter" idx="10"/>
          </p:nvPr>
        </p:nvSpPr>
        <p:spPr/>
        <p:txBody>
          <a:bodyPr/>
          <a:lstStyle/>
          <a:p>
            <a:fld id="{F9A03004-8273-45DD-94B7-8C3B3872FC35}" type="slidenum">
              <a:rPr lang="en-GB" smtClean="0"/>
              <a:t>11</a:t>
            </a:fld>
            <a:endParaRPr lang="en-GB"/>
          </a:p>
        </p:txBody>
      </p:sp>
    </p:spTree>
    <p:extLst>
      <p:ext uri="{BB962C8B-B14F-4D97-AF65-F5344CB8AC3E}">
        <p14:creationId xmlns:p14="http://schemas.microsoft.com/office/powerpoint/2010/main" val="293020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t>The demand may not be clear for HE maths departments but the</a:t>
            </a:r>
            <a:r>
              <a:rPr lang="en-GB" altLang="en-US" sz="1200" baseline="0" dirty="0" smtClean="0"/>
              <a:t> supply is growing and UCAS data shows that these students are entering university maths courses in increasing numbers and proportion. </a:t>
            </a:r>
            <a:r>
              <a:rPr lang="en-GB" altLang="en-US" sz="1200" dirty="0" smtClean="0"/>
              <a:t>More students are studying Mathematics at university and more are entering having studied A level Further Mathematics. </a:t>
            </a:r>
          </a:p>
          <a:p>
            <a:r>
              <a:rPr lang="en-GB" altLang="en-US" sz="1200" dirty="0" smtClean="0"/>
              <a:t>The percentage of those accepted onto G1 Mathematics courses who have studied A levels and who also have A level Further Mathematics, has increased from 35.6% in 2005/06 to almost 60%</a:t>
            </a:r>
            <a:r>
              <a:rPr lang="en-GB" altLang="en-US" sz="1200" baseline="0" dirty="0" smtClean="0"/>
              <a:t> in 2013/14</a:t>
            </a:r>
            <a:r>
              <a:rPr lang="en-GB" altLang="en-US" sz="1200" dirty="0" smtClean="0"/>
              <a:t>.</a:t>
            </a:r>
          </a:p>
          <a:p>
            <a:r>
              <a:rPr lang="en-GB" altLang="en-US" sz="1200" dirty="0" smtClean="0"/>
              <a:t>Similar</a:t>
            </a:r>
            <a:r>
              <a:rPr lang="en-GB" altLang="en-US" sz="1200" baseline="0" dirty="0" smtClean="0"/>
              <a:t>ly there have been increases in the proportion of students with Further Maths in Physics and Engineering</a:t>
            </a:r>
            <a:r>
              <a:rPr lang="en-GB" altLang="en-US" sz="1200" dirty="0" smtClean="0"/>
              <a:t>  degrees.</a:t>
            </a:r>
          </a:p>
          <a:p>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12</a:t>
            </a:fld>
            <a:endParaRPr lang="en-GB"/>
          </a:p>
        </p:txBody>
      </p:sp>
    </p:spTree>
    <p:extLst>
      <p:ext uri="{BB962C8B-B14F-4D97-AF65-F5344CB8AC3E}">
        <p14:creationId xmlns:p14="http://schemas.microsoft.com/office/powerpoint/2010/main" val="364199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FMSP is working to spread the good news of the improvements</a:t>
            </a:r>
            <a:r>
              <a:rPr lang="en-GB" baseline="0" dirty="0" smtClean="0"/>
              <a:t> in the pool of students with A level Maths and Further Maths qualifications. This year we contact almost 100 HE courses to discuss their entry information and suggest ways to encourage the study of Maths and Further Maths.</a:t>
            </a:r>
          </a:p>
          <a:p>
            <a:r>
              <a:rPr lang="en-GB" baseline="0" dirty="0" smtClean="0"/>
              <a:t>There have been some successes with 18 departments agreeing to include more encouragement for Further Maths, only 4 for Maths</a:t>
            </a:r>
            <a:endParaRPr lang="en-US" dirty="0"/>
          </a:p>
        </p:txBody>
      </p:sp>
      <p:sp>
        <p:nvSpPr>
          <p:cNvPr id="4" name="Slide Number Placeholder 3"/>
          <p:cNvSpPr>
            <a:spLocks noGrp="1"/>
          </p:cNvSpPr>
          <p:nvPr>
            <p:ph type="sldNum" sz="quarter" idx="10"/>
          </p:nvPr>
        </p:nvSpPr>
        <p:spPr/>
        <p:txBody>
          <a:bodyPr/>
          <a:lstStyle/>
          <a:p>
            <a:fld id="{A6B64AC6-F2A7-4732-B007-C743715A85D6}" type="slidenum">
              <a:rPr lang="en-US" altLang="en-US" smtClean="0"/>
              <a:pPr/>
              <a:t>13</a:t>
            </a:fld>
            <a:endParaRPr lang="en-US" altLang="en-US"/>
          </a:p>
        </p:txBody>
      </p:sp>
    </p:spTree>
    <p:extLst>
      <p:ext uri="{BB962C8B-B14F-4D97-AF65-F5344CB8AC3E}">
        <p14:creationId xmlns:p14="http://schemas.microsoft.com/office/powerpoint/2010/main" val="2639817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t>We are not asking for Further Maths</a:t>
            </a:r>
            <a:r>
              <a:rPr lang="en-GB" altLang="en-US" sz="1200" baseline="0" dirty="0" smtClean="0"/>
              <a:t> to be made a requirement, but wording can be added to indicate that Further Maths is useful/desirable/helpful. </a:t>
            </a:r>
          </a:p>
          <a:p>
            <a:r>
              <a:rPr lang="en-GB" sz="1200" baseline="0" dirty="0" smtClean="0"/>
              <a:t>These examples all help provide evidence to schools and students that they should think about taking Further Maths.</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14</a:t>
            </a:fld>
            <a:endParaRPr lang="en-GB"/>
          </a:p>
        </p:txBody>
      </p:sp>
    </p:spTree>
    <p:extLst>
      <p:ext uri="{BB962C8B-B14F-4D97-AF65-F5344CB8AC3E}">
        <p14:creationId xmlns:p14="http://schemas.microsoft.com/office/powerpoint/2010/main" val="311742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 a review</a:t>
            </a:r>
            <a:r>
              <a:rPr lang="en-GB" baseline="0" dirty="0" smtClean="0"/>
              <a:t> of A levels, they have been reformed. There will be no modules. All A levels assessed at the end of 2 year course.</a:t>
            </a:r>
          </a:p>
          <a:p>
            <a:r>
              <a:rPr lang="en-GB" baseline="0" dirty="0" smtClean="0"/>
              <a:t>Some reformed A levels started last September, Maths was pushed back to start in Sept 2017.</a:t>
            </a:r>
          </a:p>
          <a:p>
            <a:r>
              <a:rPr lang="en-GB" baseline="0" dirty="0" smtClean="0"/>
              <a:t>Other key changes is AS is still half content of  A level but results in AS do not count towards A level grade. </a:t>
            </a:r>
          </a:p>
          <a:p>
            <a:r>
              <a:rPr lang="en-GB" baseline="0" dirty="0" smtClean="0"/>
              <a:t>AS tariff decreased.</a:t>
            </a:r>
          </a:p>
          <a:p>
            <a:r>
              <a:rPr lang="en-GB" baseline="0" dirty="0" smtClean="0"/>
              <a:t>Evidence from a small survey of 100 responses from schools/colleges in March 2016 – number of subjects that year 12 students start with is reducing to 3 as schools/colleges stop offering AS levels.</a:t>
            </a:r>
          </a:p>
          <a:p>
            <a:r>
              <a:rPr lang="en-GB" baseline="0" dirty="0" smtClean="0"/>
              <a:t>Students forced to choose courses that they will follow for 2 years at start of year 12.</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15</a:t>
            </a:fld>
            <a:endParaRPr lang="en-GB"/>
          </a:p>
        </p:txBody>
      </p:sp>
    </p:spTree>
    <p:extLst>
      <p:ext uri="{BB962C8B-B14F-4D97-AF65-F5344CB8AC3E}">
        <p14:creationId xmlns:p14="http://schemas.microsoft.com/office/powerpoint/2010/main" val="1004283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GCSE</a:t>
            </a:r>
            <a:r>
              <a:rPr lang="en-GB" baseline="0" dirty="0" smtClean="0"/>
              <a:t> Mathematics specifications started in Sept 2015, current students will take GCSE in 2017 and then progress to new A level specifications.</a:t>
            </a:r>
          </a:p>
          <a:p>
            <a:r>
              <a:rPr lang="en-GB" baseline="0" dirty="0" smtClean="0"/>
              <a:t>2019 will be first cohort entering university with new A levels in Maths and Further Maths.</a:t>
            </a:r>
          </a:p>
          <a:p>
            <a:r>
              <a:rPr lang="en-GB" baseline="0" dirty="0" smtClean="0"/>
              <a:t>We will get first look at the specifications in June 2016 but these will not have been accredited.</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16</a:t>
            </a:fld>
            <a:endParaRPr lang="en-GB"/>
          </a:p>
        </p:txBody>
      </p:sp>
    </p:spTree>
    <p:extLst>
      <p:ext uri="{BB962C8B-B14F-4D97-AF65-F5344CB8AC3E}">
        <p14:creationId xmlns:p14="http://schemas.microsoft.com/office/powerpoint/2010/main" val="110471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currently know is quite clear for</a:t>
            </a:r>
            <a:r>
              <a:rPr lang="en-GB" baseline="0" dirty="0" smtClean="0"/>
              <a:t> Mathematics A level.</a:t>
            </a:r>
          </a:p>
          <a:p>
            <a:r>
              <a:rPr lang="en-GB" baseline="0" dirty="0" smtClean="0"/>
              <a:t>All students will have studied the same content regardless of the school or exam board. Similar pure methods content to current A level, but no choice of application.</a:t>
            </a:r>
          </a:p>
          <a:p>
            <a:r>
              <a:rPr lang="en-GB" baseline="0" dirty="0" smtClean="0"/>
              <a:t>Mechanics is similar to current M1 modules with a little content from M2</a:t>
            </a:r>
          </a:p>
          <a:p>
            <a:r>
              <a:rPr lang="en-GB" baseline="0" dirty="0" smtClean="0"/>
              <a:t>Statistics is more different, content from S1 and S2 with some S3 topics. A key difference is the expectation to work with large data sets using spreadsheets and other technology, cleaning the real data etc.</a:t>
            </a:r>
          </a:p>
          <a:p>
            <a:r>
              <a:rPr lang="en-GB" baseline="0" dirty="0" smtClean="0"/>
              <a:t>Assessment objective focus more on proof, reasoning,  modelling and problem solving but not yet clear exactly how exam boards will assess these. Likely to be 2 or 3 terminal papers for the whole course.</a:t>
            </a:r>
          </a:p>
          <a:p>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17</a:t>
            </a:fld>
            <a:endParaRPr lang="en-GB"/>
          </a:p>
        </p:txBody>
      </p:sp>
    </p:spTree>
    <p:extLst>
      <p:ext uri="{BB962C8B-B14F-4D97-AF65-F5344CB8AC3E}">
        <p14:creationId xmlns:p14="http://schemas.microsoft.com/office/powerpoint/2010/main" val="1101274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938" y="255588"/>
            <a:ext cx="2246312" cy="1684337"/>
          </a:xfrm>
        </p:spPr>
      </p:sp>
      <p:sp>
        <p:nvSpPr>
          <p:cNvPr id="3" name="Notes Placeholder 2"/>
          <p:cNvSpPr>
            <a:spLocks noGrp="1"/>
          </p:cNvSpPr>
          <p:nvPr>
            <p:ph type="body" idx="1"/>
          </p:nvPr>
        </p:nvSpPr>
        <p:spPr/>
        <p:txBody>
          <a:bodyPr/>
          <a:lstStyle/>
          <a:p>
            <a:r>
              <a:rPr lang="en-GB" dirty="0" smtClean="0"/>
              <a:t>There is a increased core of pure methods</a:t>
            </a:r>
            <a:r>
              <a:rPr lang="en-GB" baseline="0" dirty="0" smtClean="0"/>
              <a:t> in Further Mathematics 50% compulsory compare with less than 20% at present.</a:t>
            </a:r>
          </a:p>
          <a:p>
            <a:r>
              <a:rPr lang="en-GB" baseline="0" dirty="0" smtClean="0"/>
              <a:t>Remaining content is determined by the exam boards, but t</a:t>
            </a:r>
            <a:r>
              <a:rPr lang="en-GB" dirty="0" smtClean="0"/>
              <a:t>here</a:t>
            </a:r>
            <a:r>
              <a:rPr lang="en-GB" baseline="0" dirty="0" smtClean="0"/>
              <a:t> </a:t>
            </a:r>
            <a:r>
              <a:rPr lang="en-GB" baseline="0" dirty="0" smtClean="0"/>
              <a:t>is likely to be a wide choice of options </a:t>
            </a:r>
            <a:r>
              <a:rPr lang="en-GB" baseline="0" dirty="0" smtClean="0"/>
              <a:t>– further pure, mechanics, stats, decision maths and perhaps over applications.</a:t>
            </a:r>
            <a:endParaRPr lang="en-GB" baseline="0" dirty="0" smtClean="0"/>
          </a:p>
          <a:p>
            <a:r>
              <a:rPr lang="en-GB" baseline="0" dirty="0" smtClean="0"/>
              <a:t>The second page of the </a:t>
            </a:r>
            <a:r>
              <a:rPr lang="en-GB" baseline="0" dirty="0" smtClean="0"/>
              <a:t>handout </a:t>
            </a:r>
            <a:r>
              <a:rPr lang="en-GB" baseline="0" dirty="0" smtClean="0"/>
              <a:t>shows </a:t>
            </a:r>
            <a:r>
              <a:rPr lang="en-GB" baseline="0" dirty="0" smtClean="0"/>
              <a:t>the 50% core </a:t>
            </a:r>
            <a:r>
              <a:rPr lang="en-GB" baseline="0" dirty="0" smtClean="0"/>
              <a:t>content.</a:t>
            </a:r>
            <a:endParaRPr lang="en-GB" dirty="0" smtClean="0"/>
          </a:p>
        </p:txBody>
      </p:sp>
      <p:sp>
        <p:nvSpPr>
          <p:cNvPr id="4" name="Slide Number Placeholder 3"/>
          <p:cNvSpPr>
            <a:spLocks noGrp="1"/>
          </p:cNvSpPr>
          <p:nvPr>
            <p:ph type="sldNum" sz="quarter" idx="10"/>
          </p:nvPr>
        </p:nvSpPr>
        <p:spPr>
          <a:xfrm>
            <a:off x="3850444" y="8829609"/>
            <a:ext cx="2945659" cy="464801"/>
          </a:xfrm>
          <a:prstGeom prst="rect">
            <a:avLst/>
          </a:prstGeom>
        </p:spPr>
        <p:txBody>
          <a:bodyPr/>
          <a:lstStyle/>
          <a:p>
            <a:fld id="{F9A03004-8273-45DD-94B7-8C3B3872FC35}" type="slidenum">
              <a:rPr lang="en-GB" smtClean="0"/>
              <a:t>18</a:t>
            </a:fld>
            <a:endParaRPr lang="en-GB"/>
          </a:p>
        </p:txBody>
      </p:sp>
    </p:spTree>
    <p:extLst>
      <p:ext uri="{BB962C8B-B14F-4D97-AF65-F5344CB8AC3E}">
        <p14:creationId xmlns:p14="http://schemas.microsoft.com/office/powerpoint/2010/main" val="2596619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may be useful to think of the new AS level as</a:t>
            </a:r>
            <a:r>
              <a:rPr lang="en-GB" baseline="0" dirty="0" smtClean="0"/>
              <a:t> </a:t>
            </a:r>
            <a:r>
              <a:rPr lang="en-GB" dirty="0" smtClean="0"/>
              <a:t>being similar to the current AS, in that it is approximately one third </a:t>
            </a:r>
            <a:r>
              <a:rPr lang="en-GB" dirty="0" smtClean="0"/>
              <a:t>(</a:t>
            </a:r>
            <a:r>
              <a:rPr lang="en-GB" baseline="0" dirty="0" smtClean="0"/>
              <a:t>30</a:t>
            </a:r>
            <a:r>
              <a:rPr lang="en-GB" baseline="0" dirty="0" smtClean="0"/>
              <a:t>%) </a:t>
            </a:r>
            <a:r>
              <a:rPr lang="en-GB" dirty="0" smtClean="0"/>
              <a:t>pure and</a:t>
            </a:r>
            <a:r>
              <a:rPr lang="en-GB" baseline="0" dirty="0" smtClean="0"/>
              <a:t> likely to be two thirds </a:t>
            </a:r>
            <a:r>
              <a:rPr lang="en-GB" baseline="0" dirty="0" smtClean="0"/>
              <a:t>applied. The compulsory content will include matrices and complex numbers. </a:t>
            </a:r>
            <a:endParaRPr lang="en-GB" dirty="0"/>
          </a:p>
        </p:txBody>
      </p:sp>
    </p:spTree>
    <p:extLst>
      <p:ext uri="{BB962C8B-B14F-4D97-AF65-F5344CB8AC3E}">
        <p14:creationId xmlns:p14="http://schemas.microsoft.com/office/powerpoint/2010/main" val="3495694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MEI and Sigma have updated the guide for HE staff about pre-university maths qualifications</a:t>
            </a:r>
            <a:r>
              <a:rPr lang="en-GB" baseline="0" dirty="0" smtClean="0"/>
              <a:t>. This is being printed (April 2016) and will be available from sigma.</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20</a:t>
            </a:fld>
            <a:endParaRPr lang="en-GB"/>
          </a:p>
        </p:txBody>
      </p:sp>
    </p:spTree>
    <p:extLst>
      <p:ext uri="{BB962C8B-B14F-4D97-AF65-F5344CB8AC3E}">
        <p14:creationId xmlns:p14="http://schemas.microsoft.com/office/powerpoint/2010/main" val="224999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A03004-8273-45DD-94B7-8C3B3872FC35}" type="slidenum">
              <a:rPr lang="en-GB" smtClean="0"/>
              <a:t>2</a:t>
            </a:fld>
            <a:endParaRPr lang="en-GB"/>
          </a:p>
        </p:txBody>
      </p:sp>
    </p:spTree>
    <p:extLst>
      <p:ext uri="{BB962C8B-B14F-4D97-AF65-F5344CB8AC3E}">
        <p14:creationId xmlns:p14="http://schemas.microsoft.com/office/powerpoint/2010/main" val="95847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same time</a:t>
            </a:r>
            <a:r>
              <a:rPr lang="en-GB" baseline="0" dirty="0" smtClean="0"/>
              <a:t> as the curriculum changes at A level, post-16 funding has changed.</a:t>
            </a:r>
          </a:p>
          <a:p>
            <a:r>
              <a:rPr lang="en-GB" baseline="0" dirty="0" smtClean="0"/>
              <a:t>Previously schools/colleges were funded per student per subject they took – more subjects = more funding. New funding is per student and is about £4000 for a full-time programme. This is equivalent to about 3 and a bit A levels.  There is some extra funding if students study 4 or 5 A levels but only if they succeed in getting high grades in all the subjects. </a:t>
            </a:r>
          </a:p>
          <a:p>
            <a:endParaRPr lang="en-GB" baseline="0" dirty="0" smtClean="0"/>
          </a:p>
          <a:p>
            <a:r>
              <a:rPr lang="en-GB" baseline="0" dirty="0" smtClean="0"/>
              <a:t>As a result this is having an impact on the number of subjects students can take.  Also class sizes are rising in schools and colleges, and smaller classes are not running at all.</a:t>
            </a:r>
          </a:p>
          <a:p>
            <a:r>
              <a:rPr lang="en-GB" baseline="0" dirty="0" smtClean="0"/>
              <a:t>This is not good news for Further Maths – often a 4</a:t>
            </a:r>
            <a:r>
              <a:rPr lang="en-GB" baseline="30000" dirty="0" smtClean="0"/>
              <a:t>th</a:t>
            </a:r>
            <a:r>
              <a:rPr lang="en-GB" baseline="0" dirty="0" smtClean="0"/>
              <a:t> choice for students and in many schools there are only very small numbers wanting to take Further Maths.</a:t>
            </a:r>
          </a:p>
          <a:p>
            <a:r>
              <a:rPr lang="en-GB" baseline="0" dirty="0" smtClean="0"/>
              <a:t>The FMSP is advising schools all the time how to run Further Maths “economically”.</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21</a:t>
            </a:fld>
            <a:endParaRPr lang="en-GB"/>
          </a:p>
        </p:txBody>
      </p:sp>
    </p:spTree>
    <p:extLst>
      <p:ext uri="{BB962C8B-B14F-4D97-AF65-F5344CB8AC3E}">
        <p14:creationId xmlns:p14="http://schemas.microsoft.com/office/powerpoint/2010/main" val="3055779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a:t>
            </a:r>
            <a:r>
              <a:rPr lang="en-GB" sz="1200" b="0" i="0" kern="1200" baseline="0" dirty="0" smtClean="0">
                <a:solidFill>
                  <a:schemeClr val="tx1"/>
                </a:solidFill>
                <a:effectLst/>
                <a:latin typeface="+mn-lt"/>
                <a:ea typeface="+mn-ea"/>
                <a:cs typeface="+mn-cs"/>
              </a:rPr>
              <a:t> state of 16-19 mathematics participation and provision is very healthy at the moment.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New A level courses need to be promoted well to students, but for HE there will be more consistency in the prior knowledge of students who have A level Maths and Further Maths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AS levels are threatened by curriculum change and funding changes.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However the FMSP is hoping to use this to our advantage by suggesting to schools to use the “4</a:t>
            </a:r>
            <a:r>
              <a:rPr lang="en-GB" sz="1200" b="0" i="0" kern="1200" baseline="30000" dirty="0" smtClean="0">
                <a:solidFill>
                  <a:schemeClr val="tx1"/>
                </a:solidFill>
                <a:effectLst/>
                <a:latin typeface="+mn-lt"/>
                <a:ea typeface="+mn-ea"/>
                <a:cs typeface="+mn-cs"/>
              </a:rPr>
              <a:t>th</a:t>
            </a:r>
            <a:r>
              <a:rPr lang="en-GB" sz="1200" b="0" i="0" kern="1200" baseline="0" dirty="0" smtClean="0">
                <a:solidFill>
                  <a:schemeClr val="tx1"/>
                </a:solidFill>
                <a:effectLst/>
                <a:latin typeface="+mn-lt"/>
                <a:ea typeface="+mn-ea"/>
                <a:cs typeface="+mn-cs"/>
              </a:rPr>
              <a:t> slot” time made available to offer a range of mathematical options depending on students’ aspirations, </a:t>
            </a:r>
            <a:r>
              <a:rPr lang="en-GB" sz="1200" b="0" i="0" kern="1200" baseline="0" dirty="0" err="1" smtClean="0">
                <a:solidFill>
                  <a:schemeClr val="tx1"/>
                </a:solidFill>
                <a:effectLst/>
                <a:latin typeface="+mn-lt"/>
                <a:ea typeface="+mn-ea"/>
                <a:cs typeface="+mn-cs"/>
              </a:rPr>
              <a:t>inc.</a:t>
            </a:r>
            <a:r>
              <a:rPr lang="en-GB" sz="1200" b="0" i="0" kern="1200" baseline="0" dirty="0" smtClean="0">
                <a:solidFill>
                  <a:schemeClr val="tx1"/>
                </a:solidFill>
                <a:effectLst/>
                <a:latin typeface="+mn-lt"/>
                <a:ea typeface="+mn-ea"/>
                <a:cs typeface="+mn-cs"/>
              </a:rPr>
              <a:t> AS or A level Further Maths. We know this is happening in some schools. Many others are offering Extended Projects Qualifications EPQ instead as these require less teacher contact time. But would HE maths </a:t>
            </a:r>
            <a:r>
              <a:rPr lang="en-GB" sz="1200" b="0" i="0" kern="1200" baseline="0" dirty="0" err="1" smtClean="0">
                <a:solidFill>
                  <a:schemeClr val="tx1"/>
                </a:solidFill>
                <a:effectLst/>
                <a:latin typeface="+mn-lt"/>
                <a:ea typeface="+mn-ea"/>
                <a:cs typeface="+mn-cs"/>
              </a:rPr>
              <a:t>dept</a:t>
            </a:r>
            <a:r>
              <a:rPr lang="en-GB" sz="1200" b="0" i="0" kern="1200" baseline="0" dirty="0" smtClean="0">
                <a:solidFill>
                  <a:schemeClr val="tx1"/>
                </a:solidFill>
                <a:effectLst/>
                <a:latin typeface="+mn-lt"/>
                <a:ea typeface="+mn-ea"/>
                <a:cs typeface="+mn-cs"/>
              </a:rPr>
              <a:t> prefer students with AS Further Maths or an EPQ?</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22</a:t>
            </a:fld>
            <a:endParaRPr lang="en-GB"/>
          </a:p>
        </p:txBody>
      </p:sp>
    </p:spTree>
    <p:extLst>
      <p:ext uri="{BB962C8B-B14F-4D97-AF65-F5344CB8AC3E}">
        <p14:creationId xmlns:p14="http://schemas.microsoft.com/office/powerpoint/2010/main" val="410790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evidence it is hard for a head of maths to argue to maintain/establish Further</a:t>
            </a:r>
            <a:r>
              <a:rPr lang="en-GB" baseline="0" dirty="0" smtClean="0"/>
              <a:t> Maths provision when senior leadership is cutting costs </a:t>
            </a:r>
          </a:p>
          <a:p>
            <a:r>
              <a:rPr lang="en-GB" baseline="0" dirty="0" smtClean="0"/>
              <a:t>Without evidence it is hard to persuade students that Further Maths is useful preparation</a:t>
            </a:r>
          </a:p>
          <a:p>
            <a:endParaRPr lang="en-GB" baseline="0" dirty="0" smtClean="0"/>
          </a:p>
          <a:p>
            <a:r>
              <a:rPr lang="en-GB" baseline="0" dirty="0" smtClean="0"/>
              <a:t>AS Further Maths in particular is a special case and a really useful qualification. It is threatened. We do not want provision for Further Maths to decrease and entries to decline. Making a representation to the DFE the Further Maths needs special support would be very helpful.</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23</a:t>
            </a:fld>
            <a:endParaRPr lang="en-GB"/>
          </a:p>
        </p:txBody>
      </p:sp>
    </p:spTree>
    <p:extLst>
      <p:ext uri="{BB962C8B-B14F-4D97-AF65-F5344CB8AC3E}">
        <p14:creationId xmlns:p14="http://schemas.microsoft.com/office/powerpoint/2010/main" val="2594303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GB" alt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704B1BF-A45C-4673-8901-85CDC5C234D0}" type="slidenum">
              <a:rPr lang="en-US" smtClean="0"/>
              <a:pPr>
                <a:defRPr/>
              </a:pPr>
              <a:t>24</a:t>
            </a:fld>
            <a:endParaRPr lang="en-US"/>
          </a:p>
        </p:txBody>
      </p:sp>
    </p:spTree>
    <p:extLst>
      <p:ext uri="{BB962C8B-B14F-4D97-AF65-F5344CB8AC3E}">
        <p14:creationId xmlns:p14="http://schemas.microsoft.com/office/powerpoint/2010/main" val="119164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FMSP</a:t>
            </a:r>
            <a:r>
              <a:rPr lang="en-GB" baseline="0" dirty="0" smtClean="0"/>
              <a:t>, previously Further Maths Network, has been government funded for over 10 years.</a:t>
            </a:r>
          </a:p>
          <a:p>
            <a:r>
              <a:rPr lang="en-GB" baseline="0" dirty="0" smtClean="0"/>
              <a:t>Its remit has widened to encompass increasing participation for single A level Maths as well as Further Mathematics but the principle remains essentially the same.</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4</a:t>
            </a:fld>
            <a:endParaRPr lang="en-GB"/>
          </a:p>
        </p:txBody>
      </p:sp>
    </p:spTree>
    <p:extLst>
      <p:ext uri="{BB962C8B-B14F-4D97-AF65-F5344CB8AC3E}">
        <p14:creationId xmlns:p14="http://schemas.microsoft.com/office/powerpoint/2010/main" val="232378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2015-16 the FMSP has provided enrichment to over 120000 secondary students, promoting A level Maths and Further Maths. Last year we produced a leaflet for students which has recently been updated.</a:t>
            </a:r>
          </a:p>
          <a:p>
            <a:r>
              <a:rPr lang="en-GB" baseline="0" dirty="0" smtClean="0"/>
              <a:t>We also work with over 3000 teachers each year to develop their subject knowledge, ensure that mathematics is taught well so students continue studying Maths and also that there is sufficient capacity to cope with demand for  A level.</a:t>
            </a:r>
          </a:p>
          <a:p>
            <a:r>
              <a:rPr lang="en-GB" baseline="0" dirty="0" smtClean="0"/>
              <a:t>We have a reach of around 2500 registered schools in England</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5</a:t>
            </a:fld>
            <a:endParaRPr lang="en-GB"/>
          </a:p>
        </p:txBody>
      </p:sp>
    </p:spTree>
    <p:extLst>
      <p:ext uri="{BB962C8B-B14F-4D97-AF65-F5344CB8AC3E}">
        <p14:creationId xmlns:p14="http://schemas.microsoft.com/office/powerpoint/2010/main" val="940401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know</a:t>
            </a:r>
            <a:r>
              <a:rPr lang="en-GB" baseline="0" dirty="0" smtClean="0"/>
              <a:t> that HE is a key driver of demand for studying Maths and Further Maths, so we have focused on liaising with HE to ensure that there is information for students and their teachers of the need to be prepared mathematically for degree study.</a:t>
            </a:r>
          </a:p>
          <a:p>
            <a:r>
              <a:rPr lang="en-GB" baseline="0" dirty="0" smtClean="0"/>
              <a:t>In 2012 we began monitoring entry information. We also provide information and resources on our website and through enrichment events to make sure students are properly prepared.</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6</a:t>
            </a:fld>
            <a:endParaRPr lang="en-GB"/>
          </a:p>
        </p:txBody>
      </p:sp>
    </p:spTree>
    <p:extLst>
      <p:ext uri="{BB962C8B-B14F-4D97-AF65-F5344CB8AC3E}">
        <p14:creationId xmlns:p14="http://schemas.microsoft.com/office/powerpoint/2010/main" val="424819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time there was</a:t>
            </a:r>
            <a:r>
              <a:rPr lang="en-GB" baseline="0" dirty="0" smtClean="0"/>
              <a:t> a major curriculum change in 2000, entries for Mathematics and Further Maths dropped dramatically</a:t>
            </a:r>
          </a:p>
          <a:p>
            <a:r>
              <a:rPr lang="en-GB" baseline="0" dirty="0" smtClean="0"/>
              <a:t>Since this low point in 2002/03 the numbers taking A level Maths have increased and have recovered past the levels pre- curriculum 2000.</a:t>
            </a:r>
          </a:p>
          <a:p>
            <a:r>
              <a:rPr lang="en-GB" baseline="0" dirty="0" smtClean="0"/>
              <a:t>In the last 10 years entries have almost doubled and are around the 90 000 mark.</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7</a:t>
            </a:fld>
            <a:endParaRPr lang="en-GB"/>
          </a:p>
        </p:txBody>
      </p:sp>
    </p:spTree>
    <p:extLst>
      <p:ext uri="{BB962C8B-B14F-4D97-AF65-F5344CB8AC3E}">
        <p14:creationId xmlns:p14="http://schemas.microsoft.com/office/powerpoint/2010/main" val="143911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“recovery” of Further</a:t>
            </a:r>
            <a:r>
              <a:rPr lang="en-GB" baseline="0" dirty="0" smtClean="0"/>
              <a:t> Maths has been even more impressive. Over the last 10 years, each year it has been one of the fastest growing A level courses, with entries almost trebling. </a:t>
            </a:r>
          </a:p>
          <a:p>
            <a:endParaRPr lang="en-GB" baseline="0" dirty="0" smtClean="0"/>
          </a:p>
          <a:p>
            <a:r>
              <a:rPr lang="en-GB" baseline="0" dirty="0" smtClean="0"/>
              <a:t>Entries are now around 15 000 each year.</a:t>
            </a:r>
          </a:p>
          <a:p>
            <a:r>
              <a:rPr lang="en-GB" baseline="0" dirty="0" smtClean="0"/>
              <a:t>AS Further Maths is also growing dramatically. When the specifications were changed in 2008 to facilitate AS to be taught alongside A level, entries increased more rapidly.</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8</a:t>
            </a:fld>
            <a:endParaRPr lang="en-GB"/>
          </a:p>
        </p:txBody>
      </p:sp>
    </p:spTree>
    <p:extLst>
      <p:ext uri="{BB962C8B-B14F-4D97-AF65-F5344CB8AC3E}">
        <p14:creationId xmlns:p14="http://schemas.microsoft.com/office/powerpoint/2010/main" val="148055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Alongside the growth in participation</a:t>
            </a:r>
            <a:r>
              <a:rPr lang="en-GB" baseline="0" dirty="0" smtClean="0"/>
              <a:t> has been the improvement in provision and access to Further Maths tuition. Last year out of all state-schools offering A level Maths, 67.5% had students taking Further Maths. Access to provision is likely to be even better than that. Compare this with 2004 when only 40% of centres offered Further Maths.</a:t>
            </a:r>
          </a:p>
          <a:p>
            <a:r>
              <a:rPr lang="en-GB" baseline="0" dirty="0" smtClean="0"/>
              <a:t>More schools are setting up 6</a:t>
            </a:r>
            <a:r>
              <a:rPr lang="en-GB" baseline="30000" dirty="0" smtClean="0"/>
              <a:t>th</a:t>
            </a:r>
            <a:r>
              <a:rPr lang="en-GB" baseline="0" dirty="0" smtClean="0"/>
              <a:t> form provision but centres with Further Maths provision is increasing at a faster rate.</a:t>
            </a:r>
          </a:p>
          <a:p>
            <a:r>
              <a:rPr lang="en-GB" baseline="0" dirty="0" smtClean="0"/>
              <a:t>Any student who needs or wants to take further maths has much better opportunity to do so. The FMSP provides the “safety net” for those students in schools/college unable to offer Further Maths.</a:t>
            </a:r>
          </a:p>
          <a:p>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9</a:t>
            </a:fld>
            <a:endParaRPr lang="en-GB"/>
          </a:p>
        </p:txBody>
      </p:sp>
    </p:spTree>
    <p:extLst>
      <p:ext uri="{BB962C8B-B14F-4D97-AF65-F5344CB8AC3E}">
        <p14:creationId xmlns:p14="http://schemas.microsoft.com/office/powerpoint/2010/main" val="118397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spite</a:t>
            </a:r>
            <a:r>
              <a:rPr lang="en-GB" baseline="0" dirty="0" smtClean="0"/>
              <a:t> of a number of reports suggesting that maths is unpopular, the reality is that for the past 2 years  A level Maths has had the most entries of all A level subjects. </a:t>
            </a:r>
          </a:p>
          <a:p>
            <a:r>
              <a:rPr lang="en-GB" baseline="0" dirty="0" smtClean="0"/>
              <a:t>Further Maths over the last 10 years has climbed the league table to be in 17</a:t>
            </a:r>
            <a:r>
              <a:rPr lang="en-GB" baseline="30000" dirty="0" smtClean="0"/>
              <a:t>th</a:t>
            </a:r>
            <a:r>
              <a:rPr lang="en-GB" baseline="0" dirty="0" smtClean="0"/>
              <a:t> place ahead of all languages, law, PE and design technology. No longer can we say Further Maths is for an “elite” few.</a:t>
            </a:r>
            <a:endParaRPr lang="en-US" dirty="0"/>
          </a:p>
        </p:txBody>
      </p:sp>
      <p:sp>
        <p:nvSpPr>
          <p:cNvPr id="4" name="Slide Number Placeholder 3"/>
          <p:cNvSpPr>
            <a:spLocks noGrp="1"/>
          </p:cNvSpPr>
          <p:nvPr>
            <p:ph type="sldNum" sz="quarter" idx="10"/>
          </p:nvPr>
        </p:nvSpPr>
        <p:spPr/>
        <p:txBody>
          <a:bodyPr/>
          <a:lstStyle/>
          <a:p>
            <a:fld id="{F9A03004-8273-45DD-94B7-8C3B3872FC35}" type="slidenum">
              <a:rPr lang="en-GB" smtClean="0"/>
              <a:t>10</a:t>
            </a:fld>
            <a:endParaRPr lang="en-GB"/>
          </a:p>
        </p:txBody>
      </p:sp>
    </p:spTree>
    <p:extLst>
      <p:ext uri="{BB962C8B-B14F-4D97-AF65-F5344CB8AC3E}">
        <p14:creationId xmlns:p14="http://schemas.microsoft.com/office/powerpoint/2010/main" val="1374592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FMSP-Tit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65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6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844825"/>
            <a:ext cx="8352928" cy="4743376"/>
          </a:xfrm>
          <a:prstGeom prst="rect">
            <a:avLst/>
          </a:prstGeom>
        </p:spPr>
        <p:txBody>
          <a:bodyPr vert="horz"/>
          <a:lstStyle>
            <a:lvl1pPr marL="342900" indent="-270000">
              <a:spcAft>
                <a:spcPts val="600"/>
              </a:spcAft>
              <a:buClr>
                <a:srgbClr val="BA1930"/>
              </a:buClr>
              <a:buFont typeface="Wingdings" charset="2"/>
              <a:buChar char="§"/>
              <a:defRPr sz="2400" kern="1200" spc="0">
                <a:solidFill>
                  <a:srgbClr val="3C3C3B"/>
                </a:solidFill>
              </a:defRPr>
            </a:lvl1pPr>
            <a:lvl2pPr>
              <a:spcBef>
                <a:spcPts val="572"/>
              </a:spcBef>
              <a:spcAft>
                <a:spcPts val="500"/>
              </a:spcAft>
              <a:buClr>
                <a:srgbClr val="BA1930"/>
              </a:buClr>
              <a:defRPr sz="2400">
                <a:solidFill>
                  <a:srgbClr val="3C3C3B"/>
                </a:solidFill>
              </a:defRPr>
            </a:lvl2pPr>
            <a:lvl3pPr>
              <a:spcBef>
                <a:spcPts val="400"/>
              </a:spcBef>
              <a:spcAft>
                <a:spcPts val="500"/>
              </a:spcAft>
              <a:buClr>
                <a:srgbClr val="BA1930"/>
              </a:buClr>
              <a:defRPr sz="2000" baseline="0">
                <a:solidFill>
                  <a:srgbClr val="3C3C3B"/>
                </a:solidFill>
              </a:defRPr>
            </a:lvl3pPr>
            <a:lvl4pPr>
              <a:buClr>
                <a:srgbClr val="BA1930"/>
              </a:buClr>
              <a:defRPr>
                <a:solidFill>
                  <a:srgbClr val="3C3C3B"/>
                </a:solidFill>
              </a:defRPr>
            </a:lvl4pPr>
            <a:lvl5pPr>
              <a:spcBef>
                <a:spcPts val="432"/>
              </a:spcBef>
              <a:spcAft>
                <a:spcPts val="400"/>
              </a:spcAft>
              <a:buClr>
                <a:srgbClr val="BA1930"/>
              </a:buClr>
              <a:defRPr sz="1800">
                <a:solidFill>
                  <a:srgbClr val="3C3C3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395536" y="817835"/>
            <a:ext cx="8157592" cy="778098"/>
          </a:xfrm>
          <a:prstGeom prst="rect">
            <a:avLst/>
          </a:prstGeom>
        </p:spPr>
        <p:txBody>
          <a:bodyPr vert="horz"/>
          <a:lstStyle>
            <a:lvl1pPr algn="l">
              <a:defRPr lang="en-US" sz="3600" b="0" i="1" kern="1200" dirty="0">
                <a:solidFill>
                  <a:srgbClr val="BA1930"/>
                </a:solidFill>
                <a:latin typeface="Arial"/>
                <a:ea typeface="MS PGothic" pitchFamily="34" charset="-128"/>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446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FMSP-gen-botto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1288"/>
            <a:ext cx="9144000" cy="265176"/>
          </a:xfrm>
          <a:prstGeom prst="rect">
            <a:avLst/>
          </a:prstGeom>
        </p:spPr>
      </p:pic>
      <p:sp>
        <p:nvSpPr>
          <p:cNvPr id="3" name="Picture Placeholder 2"/>
          <p:cNvSpPr>
            <a:spLocks noGrp="1"/>
          </p:cNvSpPr>
          <p:nvPr>
            <p:ph type="pic" idx="1"/>
          </p:nvPr>
        </p:nvSpPr>
        <p:spPr>
          <a:xfrm>
            <a:off x="0" y="1268759"/>
            <a:ext cx="4287187" cy="3960440"/>
          </a:xfrm>
          <a:custGeom>
            <a:avLst/>
            <a:gdLst>
              <a:gd name="connsiteX0" fmla="*/ 0 w 4283968"/>
              <a:gd name="connsiteY0" fmla="*/ 0 h 3960440"/>
              <a:gd name="connsiteX1" fmla="*/ 4283968 w 4283968"/>
              <a:gd name="connsiteY1" fmla="*/ 0 h 3960440"/>
              <a:gd name="connsiteX2" fmla="*/ 4283968 w 4283968"/>
              <a:gd name="connsiteY2" fmla="*/ 3960440 h 3960440"/>
              <a:gd name="connsiteX3" fmla="*/ 0 w 4283968"/>
              <a:gd name="connsiteY3" fmla="*/ 3960440 h 3960440"/>
              <a:gd name="connsiteX4" fmla="*/ 0 w 4283968"/>
              <a:gd name="connsiteY4" fmla="*/ 0 h 3960440"/>
              <a:gd name="connsiteX0" fmla="*/ 0 w 4283968"/>
              <a:gd name="connsiteY0" fmla="*/ 0 h 3960440"/>
              <a:gd name="connsiteX1" fmla="*/ 4283968 w 4283968"/>
              <a:gd name="connsiteY1" fmla="*/ 0 h 3960440"/>
              <a:gd name="connsiteX2" fmla="*/ 3691301 w 4283968"/>
              <a:gd name="connsiteY2" fmla="*/ 3960440 h 3960440"/>
              <a:gd name="connsiteX3" fmla="*/ 0 w 4283968"/>
              <a:gd name="connsiteY3" fmla="*/ 3960440 h 3960440"/>
              <a:gd name="connsiteX4" fmla="*/ 0 w 4283968"/>
              <a:gd name="connsiteY4" fmla="*/ 0 h 3960440"/>
              <a:gd name="connsiteX0" fmla="*/ 0 w 4283968"/>
              <a:gd name="connsiteY0" fmla="*/ 0 h 3960440"/>
              <a:gd name="connsiteX1" fmla="*/ 4283968 w 4283968"/>
              <a:gd name="connsiteY1" fmla="*/ 0 h 3960440"/>
              <a:gd name="connsiteX2" fmla="*/ 3729691 w 4283968"/>
              <a:gd name="connsiteY2" fmla="*/ 3719518 h 3960440"/>
              <a:gd name="connsiteX3" fmla="*/ 3691301 w 4283968"/>
              <a:gd name="connsiteY3" fmla="*/ 3960440 h 3960440"/>
              <a:gd name="connsiteX4" fmla="*/ 0 w 4283968"/>
              <a:gd name="connsiteY4" fmla="*/ 3960440 h 3960440"/>
              <a:gd name="connsiteX5" fmla="*/ 0 w 4283968"/>
              <a:gd name="connsiteY5" fmla="*/ 0 h 3960440"/>
              <a:gd name="connsiteX0" fmla="*/ 0 w 4287080"/>
              <a:gd name="connsiteY0" fmla="*/ 0 h 3960440"/>
              <a:gd name="connsiteX1" fmla="*/ 4283968 w 4287080"/>
              <a:gd name="connsiteY1" fmla="*/ 0 h 3960440"/>
              <a:gd name="connsiteX2" fmla="*/ 4287080 w 4287080"/>
              <a:gd name="connsiteY2" fmla="*/ 3959407 h 3960440"/>
              <a:gd name="connsiteX3" fmla="*/ 3691301 w 4287080"/>
              <a:gd name="connsiteY3" fmla="*/ 3960440 h 3960440"/>
              <a:gd name="connsiteX4" fmla="*/ 0 w 4287080"/>
              <a:gd name="connsiteY4" fmla="*/ 3960440 h 3960440"/>
              <a:gd name="connsiteX5" fmla="*/ 0 w 4287080"/>
              <a:gd name="connsiteY5" fmla="*/ 0 h 3960440"/>
              <a:gd name="connsiteX0" fmla="*/ 0 w 4287080"/>
              <a:gd name="connsiteY0" fmla="*/ 0 h 3960440"/>
              <a:gd name="connsiteX1" fmla="*/ 4283968 w 4287080"/>
              <a:gd name="connsiteY1" fmla="*/ 0 h 3960440"/>
              <a:gd name="connsiteX2" fmla="*/ 4287080 w 4287080"/>
              <a:gd name="connsiteY2" fmla="*/ 3451407 h 3960440"/>
              <a:gd name="connsiteX3" fmla="*/ 3691301 w 4287080"/>
              <a:gd name="connsiteY3" fmla="*/ 3960440 h 3960440"/>
              <a:gd name="connsiteX4" fmla="*/ 0 w 4287080"/>
              <a:gd name="connsiteY4" fmla="*/ 3960440 h 3960440"/>
              <a:gd name="connsiteX5" fmla="*/ 0 w 4287080"/>
              <a:gd name="connsiteY5" fmla="*/ 0 h 3960440"/>
              <a:gd name="connsiteX0" fmla="*/ 0 w 4287080"/>
              <a:gd name="connsiteY0" fmla="*/ 0 h 3960440"/>
              <a:gd name="connsiteX1" fmla="*/ 4283968 w 4287080"/>
              <a:gd name="connsiteY1" fmla="*/ 0 h 3960440"/>
              <a:gd name="connsiteX2" fmla="*/ 4287080 w 4287080"/>
              <a:gd name="connsiteY2" fmla="*/ 3451407 h 3960440"/>
              <a:gd name="connsiteX3" fmla="*/ 3691301 w 4287080"/>
              <a:gd name="connsiteY3" fmla="*/ 3960440 h 3960440"/>
              <a:gd name="connsiteX4" fmla="*/ 0 w 4287080"/>
              <a:gd name="connsiteY4" fmla="*/ 3960440 h 3960440"/>
              <a:gd name="connsiteX5" fmla="*/ 0 w 4287080"/>
              <a:gd name="connsiteY5" fmla="*/ 0 h 3960440"/>
              <a:gd name="connsiteX0" fmla="*/ 0 w 4287080"/>
              <a:gd name="connsiteY0" fmla="*/ 0 h 4027489"/>
              <a:gd name="connsiteX1" fmla="*/ 4283968 w 4287080"/>
              <a:gd name="connsiteY1" fmla="*/ 0 h 4027489"/>
              <a:gd name="connsiteX2" fmla="*/ 4287080 w 4287080"/>
              <a:gd name="connsiteY2" fmla="*/ 3451407 h 4027489"/>
              <a:gd name="connsiteX3" fmla="*/ 3691301 w 4287080"/>
              <a:gd name="connsiteY3" fmla="*/ 3960440 h 4027489"/>
              <a:gd name="connsiteX4" fmla="*/ 0 w 4287080"/>
              <a:gd name="connsiteY4" fmla="*/ 3960440 h 4027489"/>
              <a:gd name="connsiteX5" fmla="*/ 0 w 4287080"/>
              <a:gd name="connsiteY5" fmla="*/ 0 h 4027489"/>
              <a:gd name="connsiteX0" fmla="*/ 0 w 4287080"/>
              <a:gd name="connsiteY0" fmla="*/ 0 h 3971230"/>
              <a:gd name="connsiteX1" fmla="*/ 4283968 w 4287080"/>
              <a:gd name="connsiteY1" fmla="*/ 0 h 3971230"/>
              <a:gd name="connsiteX2" fmla="*/ 4287080 w 4287080"/>
              <a:gd name="connsiteY2" fmla="*/ 3451407 h 3971230"/>
              <a:gd name="connsiteX3" fmla="*/ 3691301 w 4287080"/>
              <a:gd name="connsiteY3" fmla="*/ 3960440 h 3971230"/>
              <a:gd name="connsiteX4" fmla="*/ 0 w 4287080"/>
              <a:gd name="connsiteY4" fmla="*/ 3960440 h 3971230"/>
              <a:gd name="connsiteX5" fmla="*/ 0 w 4287080"/>
              <a:gd name="connsiteY5" fmla="*/ 0 h 3971230"/>
              <a:gd name="connsiteX0" fmla="*/ 0 w 4287169"/>
              <a:gd name="connsiteY0" fmla="*/ 0 h 3961951"/>
              <a:gd name="connsiteX1" fmla="*/ 4283968 w 4287169"/>
              <a:gd name="connsiteY1" fmla="*/ 0 h 3961951"/>
              <a:gd name="connsiteX2" fmla="*/ 4287080 w 4287169"/>
              <a:gd name="connsiteY2" fmla="*/ 3451407 h 3961951"/>
              <a:gd name="connsiteX3" fmla="*/ 3691301 w 4287169"/>
              <a:gd name="connsiteY3" fmla="*/ 3960440 h 3961951"/>
              <a:gd name="connsiteX4" fmla="*/ 0 w 4287169"/>
              <a:gd name="connsiteY4" fmla="*/ 3960440 h 3961951"/>
              <a:gd name="connsiteX5" fmla="*/ 0 w 4287169"/>
              <a:gd name="connsiteY5" fmla="*/ 0 h 3961951"/>
              <a:gd name="connsiteX0" fmla="*/ 0 w 4287169"/>
              <a:gd name="connsiteY0" fmla="*/ 0 h 3960676"/>
              <a:gd name="connsiteX1" fmla="*/ 4283968 w 4287169"/>
              <a:gd name="connsiteY1" fmla="*/ 0 h 3960676"/>
              <a:gd name="connsiteX2" fmla="*/ 4287080 w 4287169"/>
              <a:gd name="connsiteY2" fmla="*/ 3310296 h 3960676"/>
              <a:gd name="connsiteX3" fmla="*/ 3691301 w 4287169"/>
              <a:gd name="connsiteY3" fmla="*/ 3960440 h 3960676"/>
              <a:gd name="connsiteX4" fmla="*/ 0 w 4287169"/>
              <a:gd name="connsiteY4" fmla="*/ 3960440 h 3960676"/>
              <a:gd name="connsiteX5" fmla="*/ 0 w 4287169"/>
              <a:gd name="connsiteY5" fmla="*/ 0 h 3960676"/>
              <a:gd name="connsiteX0" fmla="*/ 0 w 4287169"/>
              <a:gd name="connsiteY0" fmla="*/ 0 h 3961726"/>
              <a:gd name="connsiteX1" fmla="*/ 4283968 w 4287169"/>
              <a:gd name="connsiteY1" fmla="*/ 0 h 3961726"/>
              <a:gd name="connsiteX2" fmla="*/ 4287080 w 4287169"/>
              <a:gd name="connsiteY2" fmla="*/ 3444352 h 3961726"/>
              <a:gd name="connsiteX3" fmla="*/ 3691301 w 4287169"/>
              <a:gd name="connsiteY3" fmla="*/ 3960440 h 3961726"/>
              <a:gd name="connsiteX4" fmla="*/ 0 w 4287169"/>
              <a:gd name="connsiteY4" fmla="*/ 3960440 h 3961726"/>
              <a:gd name="connsiteX5" fmla="*/ 0 w 4287169"/>
              <a:gd name="connsiteY5" fmla="*/ 0 h 3961726"/>
              <a:gd name="connsiteX0" fmla="*/ 0 w 4287200"/>
              <a:gd name="connsiteY0" fmla="*/ 0 h 3961726"/>
              <a:gd name="connsiteX1" fmla="*/ 4283968 w 4287200"/>
              <a:gd name="connsiteY1" fmla="*/ 0 h 3961726"/>
              <a:gd name="connsiteX2" fmla="*/ 4287080 w 4287200"/>
              <a:gd name="connsiteY2" fmla="*/ 3444352 h 3961726"/>
              <a:gd name="connsiteX3" fmla="*/ 3768912 w 4287200"/>
              <a:gd name="connsiteY3" fmla="*/ 3960440 h 3961726"/>
              <a:gd name="connsiteX4" fmla="*/ 0 w 4287200"/>
              <a:gd name="connsiteY4" fmla="*/ 3960440 h 3961726"/>
              <a:gd name="connsiteX5" fmla="*/ 0 w 4287200"/>
              <a:gd name="connsiteY5" fmla="*/ 0 h 3961726"/>
              <a:gd name="connsiteX0" fmla="*/ 0 w 4287187"/>
              <a:gd name="connsiteY0" fmla="*/ 0 h 3960440"/>
              <a:gd name="connsiteX1" fmla="*/ 4283968 w 4287187"/>
              <a:gd name="connsiteY1" fmla="*/ 0 h 3960440"/>
              <a:gd name="connsiteX2" fmla="*/ 4287080 w 4287187"/>
              <a:gd name="connsiteY2" fmla="*/ 3444352 h 3960440"/>
              <a:gd name="connsiteX3" fmla="*/ 3768912 w 4287187"/>
              <a:gd name="connsiteY3" fmla="*/ 3960440 h 3960440"/>
              <a:gd name="connsiteX4" fmla="*/ 0 w 4287187"/>
              <a:gd name="connsiteY4" fmla="*/ 3960440 h 3960440"/>
              <a:gd name="connsiteX5" fmla="*/ 0 w 4287187"/>
              <a:gd name="connsiteY5"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187" h="3960440">
                <a:moveTo>
                  <a:pt x="0" y="0"/>
                </a:moveTo>
                <a:lnTo>
                  <a:pt x="4283968" y="0"/>
                </a:lnTo>
                <a:cubicBezTo>
                  <a:pt x="4285005" y="1319802"/>
                  <a:pt x="4286043" y="2124550"/>
                  <a:pt x="4287080" y="3444352"/>
                </a:cubicBezTo>
                <a:cubicBezTo>
                  <a:pt x="4293099" y="3966808"/>
                  <a:pt x="4045116" y="3960096"/>
                  <a:pt x="3768912" y="3960440"/>
                </a:cubicBezTo>
                <a:lnTo>
                  <a:pt x="0" y="3960440"/>
                </a:lnTo>
                <a:lnTo>
                  <a:pt x="0" y="0"/>
                </a:lnTo>
                <a:close/>
              </a:path>
            </a:pathLst>
          </a:custGeom>
        </p:spPr>
        <p:txBody>
          <a:bodyPr vert="horz"/>
          <a:lstStyle>
            <a:lvl1pPr marL="0" indent="0">
              <a:buNone/>
              <a:defRPr sz="2400">
                <a:solidFill>
                  <a:srgbClr val="3C3C3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237312"/>
            <a:ext cx="2448272" cy="382137"/>
          </a:xfrm>
          <a:prstGeom prst="rect">
            <a:avLst/>
          </a:prstGeom>
        </p:spPr>
      </p:pic>
    </p:spTree>
    <p:extLst>
      <p:ext uri="{BB962C8B-B14F-4D97-AF65-F5344CB8AC3E}">
        <p14:creationId xmlns:p14="http://schemas.microsoft.com/office/powerpoint/2010/main" val="182428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9341"/>
            <a:ext cx="8229600" cy="4381947"/>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395536" y="817835"/>
            <a:ext cx="8157592" cy="778098"/>
          </a:xfrm>
          <a:prstGeom prst="rect">
            <a:avLst/>
          </a:prstGeom>
        </p:spPr>
        <p:txBody>
          <a:bodyPr vert="horz"/>
          <a:lstStyle>
            <a:lvl1pPr algn="l">
              <a:defRPr lang="en-US" sz="3600" b="0" i="1" kern="1200" dirty="0">
                <a:solidFill>
                  <a:srgbClr val="D2002A"/>
                </a:solidFill>
                <a:latin typeface="Arial"/>
                <a:ea typeface="MS PGothic" pitchFamily="34" charset="-128"/>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192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95536" y="3440981"/>
            <a:ext cx="7772400" cy="1500187"/>
          </a:xfrm>
          <a:prstGeom prst="rect">
            <a:avLst/>
          </a:prstGeom>
        </p:spPr>
        <p:txBody>
          <a:bodyPr vert="horz" anchor="b"/>
          <a:lstStyle>
            <a:lvl1pPr marL="0" indent="0">
              <a:buNone/>
              <a:defRPr sz="2000" b="0" i="0">
                <a:solidFill>
                  <a:srgbClr val="3C3C3B"/>
                </a:solidFill>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4" name="Title 1"/>
          <p:cNvSpPr>
            <a:spLocks noGrp="1"/>
          </p:cNvSpPr>
          <p:nvPr>
            <p:ph type="title"/>
          </p:nvPr>
        </p:nvSpPr>
        <p:spPr>
          <a:xfrm>
            <a:off x="395536" y="5085184"/>
            <a:ext cx="8157592" cy="864096"/>
          </a:xfrm>
          <a:prstGeom prst="rect">
            <a:avLst/>
          </a:prstGeom>
        </p:spPr>
        <p:txBody>
          <a:bodyPr vert="horz"/>
          <a:lstStyle>
            <a:lvl1pPr algn="l">
              <a:defRPr lang="en-US" sz="3600" b="0" i="1" kern="1200" dirty="0">
                <a:solidFill>
                  <a:srgbClr val="D2002A"/>
                </a:solidFill>
                <a:latin typeface="Arial"/>
                <a:ea typeface="MS PGothic" pitchFamily="34" charset="-128"/>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5687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2"/>
          <p:cNvSpPr>
            <a:spLocks noGrp="1"/>
          </p:cNvSpPr>
          <p:nvPr>
            <p:ph idx="10"/>
          </p:nvPr>
        </p:nvSpPr>
        <p:spPr>
          <a:xfrm>
            <a:off x="457200" y="1783357"/>
            <a:ext cx="4042792" cy="4237931"/>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1"/>
          </p:nvPr>
        </p:nvSpPr>
        <p:spPr>
          <a:xfrm>
            <a:off x="4788024" y="1783357"/>
            <a:ext cx="4042792" cy="4237931"/>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395536" y="817835"/>
            <a:ext cx="8157592" cy="778098"/>
          </a:xfrm>
          <a:prstGeom prst="rect">
            <a:avLst/>
          </a:prstGeom>
        </p:spPr>
        <p:txBody>
          <a:bodyPr vert="horz"/>
          <a:lstStyle>
            <a:lvl1pPr algn="l">
              <a:defRPr lang="en-US" sz="3600" b="0" i="1" kern="1200" dirty="0">
                <a:solidFill>
                  <a:srgbClr val="D2002A"/>
                </a:solidFill>
                <a:latin typeface="Arial"/>
                <a:ea typeface="MS PGothic" pitchFamily="34" charset="-128"/>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705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988840"/>
            <a:ext cx="4040188" cy="639762"/>
          </a:xfrm>
          <a:prstGeom prst="rect">
            <a:avLst/>
          </a:prstGeom>
        </p:spPr>
        <p:txBody>
          <a:bodyPr vert="horz" anchor="b"/>
          <a:lstStyle>
            <a:lvl1pPr marL="0" indent="0">
              <a:buNone/>
              <a:defRPr sz="2400" b="0" i="0">
                <a:solidFill>
                  <a:srgbClr val="D200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4008" y="1997150"/>
            <a:ext cx="4041775" cy="639762"/>
          </a:xfrm>
          <a:prstGeom prst="rect">
            <a:avLst/>
          </a:prstGeom>
        </p:spPr>
        <p:txBody>
          <a:bodyPr vert="horz" anchor="b"/>
          <a:lstStyle>
            <a:lvl1pPr marL="0" indent="0">
              <a:buNone/>
              <a:defRPr sz="2400" b="0" i="0">
                <a:solidFill>
                  <a:srgbClr val="D200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idx="10"/>
          </p:nvPr>
        </p:nvSpPr>
        <p:spPr>
          <a:xfrm>
            <a:off x="457200" y="2780928"/>
            <a:ext cx="4042792" cy="3312368"/>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1"/>
          </p:nvPr>
        </p:nvSpPr>
        <p:spPr>
          <a:xfrm>
            <a:off x="4788024" y="2780928"/>
            <a:ext cx="4042792" cy="3312368"/>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395536" y="817835"/>
            <a:ext cx="8157592" cy="778098"/>
          </a:xfrm>
          <a:prstGeom prst="rect">
            <a:avLst/>
          </a:prstGeom>
        </p:spPr>
        <p:txBody>
          <a:bodyPr vert="horz"/>
          <a:lstStyle>
            <a:lvl1pPr algn="l">
              <a:defRPr lang="en-US" sz="3600" b="0" i="1" kern="1200" dirty="0">
                <a:solidFill>
                  <a:srgbClr val="D2002A"/>
                </a:solidFill>
                <a:latin typeface="Arial"/>
                <a:ea typeface="MS PGothic" pitchFamily="34" charset="-128"/>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972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17835"/>
            <a:ext cx="8157592" cy="778098"/>
          </a:xfrm>
          <a:prstGeom prst="rect">
            <a:avLst/>
          </a:prstGeom>
        </p:spPr>
        <p:txBody>
          <a:bodyPr vert="horz"/>
          <a:lstStyle>
            <a:lvl1pPr algn="l">
              <a:defRPr lang="en-US" sz="3600" b="0" i="1" kern="1200" dirty="0">
                <a:solidFill>
                  <a:srgbClr val="D2002A"/>
                </a:solidFill>
                <a:latin typeface="Arial"/>
                <a:ea typeface="MS PGothic" pitchFamily="34" charset="-128"/>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636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038" y="836712"/>
            <a:ext cx="3008313" cy="1090042"/>
          </a:xfrm>
          <a:prstGeom prst="rect">
            <a:avLst/>
          </a:prstGeom>
        </p:spPr>
        <p:txBody>
          <a:bodyPr vert="horz" anchor="b"/>
          <a:lstStyle>
            <a:lvl1pPr algn="l">
              <a:defRPr sz="2000" b="1">
                <a:solidFill>
                  <a:srgbClr val="D2002A"/>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46038" y="1926755"/>
            <a:ext cx="3008313" cy="4166541"/>
          </a:xfrm>
          <a:prstGeom prst="rect">
            <a:avLst/>
          </a:prstGeom>
        </p:spPr>
        <p:txBody>
          <a:bodyPr vert="horz"/>
          <a:lstStyle>
            <a:lvl1pPr marL="0" indent="0">
              <a:buNone/>
              <a:defRPr sz="1400">
                <a:solidFill>
                  <a:srgbClr val="3C3C3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Content Placeholder 2"/>
          <p:cNvSpPr>
            <a:spLocks noGrp="1"/>
          </p:cNvSpPr>
          <p:nvPr>
            <p:ph idx="10"/>
          </p:nvPr>
        </p:nvSpPr>
        <p:spPr>
          <a:xfrm>
            <a:off x="3563888" y="836713"/>
            <a:ext cx="5194920" cy="5256583"/>
          </a:xfrm>
          <a:prstGeom prst="rect">
            <a:avLst/>
          </a:prstGeom>
        </p:spPr>
        <p:txBody>
          <a:bodyPr vert="horz"/>
          <a:lstStyle>
            <a:lvl1pPr marL="342900" indent="-270000">
              <a:spcAft>
                <a:spcPts val="600"/>
              </a:spcAft>
              <a:buClr>
                <a:srgbClr val="D2002A"/>
              </a:buClr>
              <a:buFont typeface="Wingdings" charset="2"/>
              <a:buChar char="§"/>
              <a:defRPr sz="2400" kern="1200" spc="0">
                <a:solidFill>
                  <a:srgbClr val="3C3C3B"/>
                </a:solidFill>
              </a:defRPr>
            </a:lvl1pPr>
            <a:lvl2pPr>
              <a:spcBef>
                <a:spcPts val="572"/>
              </a:spcBef>
              <a:spcAft>
                <a:spcPts val="500"/>
              </a:spcAft>
              <a:buClr>
                <a:srgbClr val="D2002A"/>
              </a:buClr>
              <a:defRPr sz="2400">
                <a:solidFill>
                  <a:srgbClr val="3C3C3B"/>
                </a:solidFill>
              </a:defRPr>
            </a:lvl2pPr>
            <a:lvl3pPr>
              <a:spcBef>
                <a:spcPts val="400"/>
              </a:spcBef>
              <a:spcAft>
                <a:spcPts val="500"/>
              </a:spcAft>
              <a:buClr>
                <a:srgbClr val="D2002A"/>
              </a:buClr>
              <a:defRPr sz="2000" baseline="0">
                <a:solidFill>
                  <a:srgbClr val="3C3C3B"/>
                </a:solidFill>
              </a:defRPr>
            </a:lvl3pPr>
            <a:lvl4pPr>
              <a:buClr>
                <a:srgbClr val="D2002A"/>
              </a:buClr>
              <a:defRPr>
                <a:solidFill>
                  <a:srgbClr val="3C3C3B"/>
                </a:solidFill>
              </a:defRPr>
            </a:lvl4pPr>
            <a:lvl5pPr>
              <a:spcBef>
                <a:spcPts val="432"/>
              </a:spcBef>
              <a:spcAft>
                <a:spcPts val="400"/>
              </a:spcAft>
              <a:buClr>
                <a:srgbClr val="D2002A"/>
              </a:buClr>
              <a:defRPr sz="1800">
                <a:solidFill>
                  <a:srgbClr val="3C3C3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784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5013176"/>
            <a:ext cx="5486400" cy="566738"/>
          </a:xfrm>
          <a:prstGeom prst="rect">
            <a:avLst/>
          </a:prstGeom>
        </p:spPr>
        <p:txBody>
          <a:bodyPr vert="horz" anchor="b"/>
          <a:lstStyle>
            <a:lvl1pPr algn="l">
              <a:defRPr sz="2000" b="1" i="0">
                <a:solidFill>
                  <a:srgbClr val="D2002A"/>
                </a:solidFill>
                <a:latin typeface="Arial"/>
                <a:cs typeface="HelveticaRounded Bold"/>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63688" y="1050701"/>
            <a:ext cx="5486400" cy="3890467"/>
          </a:xfrm>
          <a:prstGeom prst="rect">
            <a:avLst/>
          </a:prstGeom>
        </p:spPr>
        <p:txBody>
          <a:bodyPr vert="horz"/>
          <a:lstStyle>
            <a:lvl1pPr marL="0" indent="0">
              <a:buNone/>
              <a:defRPr sz="2400">
                <a:solidFill>
                  <a:srgbClr val="3C3C3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63688" y="5579914"/>
            <a:ext cx="5486400" cy="513382"/>
          </a:xfrm>
          <a:prstGeom prst="rect">
            <a:avLst/>
          </a:prstGeom>
        </p:spPr>
        <p:txBody>
          <a:bodyPr vert="horz"/>
          <a:lstStyle>
            <a:lvl1pPr marL="0" indent="0">
              <a:buNone/>
              <a:defRPr sz="1400">
                <a:solidFill>
                  <a:srgbClr val="3C3C3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2090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MSP-gen-top.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77724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87" r:id="rId2"/>
    <p:sldLayoutId id="2147483675" r:id="rId3"/>
    <p:sldLayoutId id="2147483676" r:id="rId4"/>
    <p:sldLayoutId id="2147483677" r:id="rId5"/>
    <p:sldLayoutId id="2147483678" r:id="rId6"/>
    <p:sldLayoutId id="2147483679" r:id="rId7"/>
    <p:sldLayoutId id="2147483681" r:id="rId8"/>
    <p:sldLayoutId id="2147483682" r:id="rId9"/>
    <p:sldLayoutId id="2147483686"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2pPr>
      <a:lvl3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3pPr>
      <a:lvl4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4pPr>
      <a:lvl5pPr algn="ctr" rtl="0" eaLnBrk="1" fontAlgn="base" hangingPunct="1">
        <a:spcBef>
          <a:spcPct val="0"/>
        </a:spcBef>
        <a:spcAft>
          <a:spcPct val="0"/>
        </a:spcAft>
        <a:defRPr sz="4400">
          <a:solidFill>
            <a:schemeClr val="tx2"/>
          </a:solidFill>
          <a:latin typeface="HelveticaRounded" pitchFamily="34" charset="0"/>
          <a:ea typeface="MS PGothic" pitchFamily="34" charset="-128"/>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p:titleStyle>
    <p:bodyStyle>
      <a:lvl1pPr marL="342900" indent="-342900" algn="l" rtl="0" eaLnBrk="1" fontAlgn="base" hangingPunct="1">
        <a:spcBef>
          <a:spcPct val="20000"/>
        </a:spcBef>
        <a:spcAft>
          <a:spcPct val="0"/>
        </a:spcAft>
        <a:buChar char="•"/>
        <a:defRPr sz="2800">
          <a:solidFill>
            <a:srgbClr val="002350"/>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rgbClr val="002350"/>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002350"/>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002350"/>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00235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002350"/>
          </a:solidFill>
          <a:latin typeface="+mn-lt"/>
          <a:ea typeface="+mn-ea"/>
        </a:defRPr>
      </a:lvl6pPr>
      <a:lvl7pPr marL="2971800" indent="-228600" algn="l" rtl="0" eaLnBrk="1" fontAlgn="base" hangingPunct="1">
        <a:spcBef>
          <a:spcPct val="20000"/>
        </a:spcBef>
        <a:spcAft>
          <a:spcPct val="0"/>
        </a:spcAft>
        <a:buChar char="»"/>
        <a:defRPr sz="2000">
          <a:solidFill>
            <a:srgbClr val="002350"/>
          </a:solidFill>
          <a:latin typeface="+mn-lt"/>
          <a:ea typeface="+mn-ea"/>
        </a:defRPr>
      </a:lvl7pPr>
      <a:lvl8pPr marL="3429000" indent="-228600" algn="l" rtl="0" eaLnBrk="1" fontAlgn="base" hangingPunct="1">
        <a:spcBef>
          <a:spcPct val="20000"/>
        </a:spcBef>
        <a:spcAft>
          <a:spcPct val="0"/>
        </a:spcAft>
        <a:buChar char="»"/>
        <a:defRPr sz="2000">
          <a:solidFill>
            <a:srgbClr val="002350"/>
          </a:solidFill>
          <a:latin typeface="+mn-lt"/>
          <a:ea typeface="+mn-ea"/>
        </a:defRPr>
      </a:lvl8pPr>
      <a:lvl9pPr marL="3886200" indent="-228600" algn="l" rtl="0" eaLnBrk="1" fontAlgn="base" hangingPunct="1">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www.furthermaths.org.uk/index.ph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kevin.lord@mei.org.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www.furthermaths.org.u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39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Popularity of Mathematics</a:t>
            </a:r>
            <a:endParaRPr lang="en-US" dirty="0"/>
          </a:p>
        </p:txBody>
      </p:sp>
      <p:pic>
        <p:nvPicPr>
          <p:cNvPr id="4" name="Content Placeholder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1240654"/>
            <a:ext cx="7560840" cy="5670630"/>
          </a:xfrm>
          <a:prstGeom prst="rect">
            <a:avLst/>
          </a:prstGeom>
        </p:spPr>
      </p:pic>
    </p:spTree>
    <p:extLst>
      <p:ext uri="{BB962C8B-B14F-4D97-AF65-F5344CB8AC3E}">
        <p14:creationId xmlns:p14="http://schemas.microsoft.com/office/powerpoint/2010/main" val="206769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5536" y="836712"/>
            <a:ext cx="8229600" cy="719807"/>
          </a:xfrm>
        </p:spPr>
        <p:txBody>
          <a:bodyPr/>
          <a:lstStyle/>
          <a:p>
            <a:r>
              <a:rPr lang="en-GB" altLang="en-US" dirty="0"/>
              <a:t>HE entry </a:t>
            </a:r>
            <a:r>
              <a:rPr lang="en-GB" altLang="en-US" dirty="0" smtClean="0"/>
              <a:t>requirements - Mathematics</a:t>
            </a:r>
          </a:p>
        </p:txBody>
      </p:sp>
      <p:sp>
        <p:nvSpPr>
          <p:cNvPr id="19459" name="Content Placeholder 2"/>
          <p:cNvSpPr>
            <a:spLocks noGrp="1"/>
          </p:cNvSpPr>
          <p:nvPr>
            <p:ph idx="1"/>
          </p:nvPr>
        </p:nvSpPr>
        <p:spPr>
          <a:xfrm>
            <a:off x="467544" y="1700808"/>
            <a:ext cx="8229600" cy="4392488"/>
          </a:xfrm>
        </p:spPr>
        <p:txBody>
          <a:bodyPr/>
          <a:lstStyle/>
          <a:p>
            <a:pPr marL="0" indent="0" eaLnBrk="1" hangingPunct="1">
              <a:buFont typeface="Wingdings" pitchFamily="2" charset="2"/>
              <a:buNone/>
            </a:pPr>
            <a:r>
              <a:rPr lang="en-GB" altLang="en-US" sz="2800" dirty="0" smtClean="0">
                <a:solidFill>
                  <a:schemeClr val="tx1"/>
                </a:solidFill>
              </a:rPr>
              <a:t>G100 course entry requirements</a:t>
            </a:r>
          </a:p>
          <a:p>
            <a:pPr marL="0" indent="0" eaLnBrk="1" hangingPunct="1">
              <a:buFont typeface="Wingdings" pitchFamily="2" charset="2"/>
              <a:buNone/>
            </a:pPr>
            <a:endParaRPr lang="en-GB" altLang="en-US" sz="2800" dirty="0" smtClean="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19350797"/>
              </p:ext>
            </p:extLst>
          </p:nvPr>
        </p:nvGraphicFramePr>
        <p:xfrm>
          <a:off x="611559" y="2348880"/>
          <a:ext cx="7416826" cy="2505078"/>
        </p:xfrm>
        <a:graphic>
          <a:graphicData uri="http://schemas.openxmlformats.org/drawingml/2006/table">
            <a:tbl>
              <a:tblPr>
                <a:tableStyleId>{F5AB1C69-6EDB-4FF4-983F-18BD219EF322}</a:tableStyleId>
              </a:tblPr>
              <a:tblGrid>
                <a:gridCol w="4420128"/>
                <a:gridCol w="1498349"/>
                <a:gridCol w="1498349"/>
              </a:tblGrid>
              <a:tr h="417513">
                <a:tc>
                  <a:txBody>
                    <a:bodyPr/>
                    <a:lstStyle/>
                    <a:p>
                      <a:pPr lvl="1" algn="l" fontAlgn="b"/>
                      <a:r>
                        <a:rPr lang="en-GB" sz="2000" dirty="0" smtClean="0">
                          <a:solidFill>
                            <a:schemeClr val="tx1"/>
                          </a:solidFill>
                          <a:latin typeface="+mn-lt"/>
                          <a:ea typeface="+mn-ea"/>
                          <a:cs typeface="+mn-cs"/>
                        </a:rPr>
                        <a:t>AS/A level</a:t>
                      </a:r>
                      <a:r>
                        <a:rPr lang="en-GB" sz="2000" baseline="0" dirty="0" smtClean="0">
                          <a:solidFill>
                            <a:schemeClr val="tx1"/>
                          </a:solidFill>
                          <a:latin typeface="+mn-lt"/>
                          <a:ea typeface="+mn-ea"/>
                          <a:cs typeface="+mn-cs"/>
                        </a:rPr>
                        <a:t> </a:t>
                      </a:r>
                      <a:r>
                        <a:rPr lang="en-GB" sz="2000" dirty="0" smtClean="0">
                          <a:solidFill>
                            <a:schemeClr val="tx1"/>
                          </a:solidFill>
                          <a:latin typeface="+mn-lt"/>
                          <a:ea typeface="+mn-ea"/>
                          <a:cs typeface="+mn-cs"/>
                        </a:rPr>
                        <a:t>Further Mathematics</a:t>
                      </a:r>
                      <a:endParaRPr lang="en-GB" sz="2000" dirty="0">
                        <a:solidFill>
                          <a:schemeClr val="tx1"/>
                        </a:solidFill>
                        <a:latin typeface="+mn-lt"/>
                        <a:ea typeface="+mn-ea"/>
                        <a:cs typeface="+mn-cs"/>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GB" sz="2000" dirty="0">
                          <a:solidFill>
                            <a:schemeClr val="tx1"/>
                          </a:solidFill>
                        </a:rPr>
                        <a:t>No.</a:t>
                      </a:r>
                      <a:endParaRPr lang="en-GB" sz="2000" dirty="0">
                        <a:solidFill>
                          <a:schemeClr val="tx1"/>
                        </a:solidFill>
                        <a:latin typeface="+mn-lt"/>
                        <a:ea typeface="+mn-ea"/>
                        <a:cs typeface="+mn-cs"/>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GB" sz="2000" dirty="0" smtClean="0">
                          <a:solidFill>
                            <a:schemeClr val="tx1"/>
                          </a:solidFill>
                          <a:latin typeface="+mn-lt"/>
                          <a:ea typeface="+mn-ea"/>
                          <a:cs typeface="+mn-cs"/>
                        </a:rPr>
                        <a:t>%</a:t>
                      </a:r>
                      <a:endParaRPr lang="en-GB" sz="2000" dirty="0">
                        <a:solidFill>
                          <a:schemeClr val="tx1"/>
                        </a:solidFill>
                        <a:latin typeface="+mn-lt"/>
                        <a:ea typeface="+mn-ea"/>
                        <a:cs typeface="+mn-cs"/>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r>
              <a:tr h="417513">
                <a:tc>
                  <a:txBody>
                    <a:bodyPr/>
                    <a:lstStyle/>
                    <a:p>
                      <a:pPr lvl="1" algn="l" fontAlgn="b"/>
                      <a:r>
                        <a:rPr lang="en-GB" sz="2000" kern="1200" dirty="0" smtClean="0">
                          <a:solidFill>
                            <a:schemeClr val="dk1"/>
                          </a:solidFill>
                          <a:latin typeface="+mn-lt"/>
                          <a:ea typeface="+mn-ea"/>
                          <a:cs typeface="+mn-cs"/>
                        </a:rPr>
                        <a:t>Required</a:t>
                      </a:r>
                      <a:endParaRPr lang="en-GB" sz="2000" kern="1200" dirty="0">
                        <a:solidFill>
                          <a:schemeClr val="dk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2000" kern="1200" dirty="0">
                          <a:solidFill>
                            <a:schemeClr val="dk1"/>
                          </a:solidFill>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2000" kern="1200" dirty="0">
                          <a:solidFill>
                            <a:schemeClr val="dk1"/>
                          </a:solidFill>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513">
                <a:tc>
                  <a:txBody>
                    <a:bodyPr/>
                    <a:lstStyle/>
                    <a:p>
                      <a:pPr lvl="1" algn="l" fontAlgn="b"/>
                      <a:r>
                        <a:rPr lang="en-GB" sz="2000" kern="1200" dirty="0" smtClean="0">
                          <a:solidFill>
                            <a:schemeClr val="dk1"/>
                          </a:solidFill>
                          <a:latin typeface="+mn-lt"/>
                          <a:ea typeface="+mn-ea"/>
                          <a:cs typeface="+mn-cs"/>
                        </a:rPr>
                        <a:t>Preferred/recommended</a:t>
                      </a:r>
                      <a:endParaRPr lang="en-GB" sz="2000" kern="1200" dirty="0">
                        <a:solidFill>
                          <a:schemeClr val="dk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2000" kern="1200">
                          <a:solidFill>
                            <a:schemeClr val="dk1"/>
                          </a:solidFill>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2000" kern="1200" dirty="0">
                          <a:solidFill>
                            <a:schemeClr val="dk1"/>
                          </a:solidFill>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513">
                <a:tc>
                  <a:txBody>
                    <a:bodyPr/>
                    <a:lstStyle/>
                    <a:p>
                      <a:pPr lvl="1" algn="l" fontAlgn="b"/>
                      <a:r>
                        <a:rPr lang="en-GB" sz="2000" kern="1200" dirty="0" smtClean="0">
                          <a:solidFill>
                            <a:schemeClr val="dk1"/>
                          </a:solidFill>
                          <a:latin typeface="+mn-lt"/>
                          <a:ea typeface="+mn-ea"/>
                          <a:cs typeface="+mn-cs"/>
                        </a:rPr>
                        <a:t>Mentioned in optional</a:t>
                      </a:r>
                      <a:r>
                        <a:rPr lang="en-GB" sz="2000" kern="1200" baseline="0" dirty="0" smtClean="0">
                          <a:solidFill>
                            <a:schemeClr val="dk1"/>
                          </a:solidFill>
                          <a:latin typeface="+mn-lt"/>
                          <a:ea typeface="+mn-ea"/>
                          <a:cs typeface="+mn-cs"/>
                        </a:rPr>
                        <a:t> subjects</a:t>
                      </a:r>
                      <a:endParaRPr lang="en-GB" sz="2000" kern="1200" dirty="0">
                        <a:solidFill>
                          <a:schemeClr val="dk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2000" kern="1200">
                          <a:solidFill>
                            <a:schemeClr val="dk1"/>
                          </a:solidFill>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2000" kern="1200" dirty="0">
                          <a:solidFill>
                            <a:schemeClr val="dk1"/>
                          </a:solidFill>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513">
                <a:tc>
                  <a:txBody>
                    <a:bodyPr/>
                    <a:lstStyle/>
                    <a:p>
                      <a:pPr lvl="1" algn="l" fontAlgn="b"/>
                      <a:r>
                        <a:rPr lang="en-GB" sz="2000" kern="1200" dirty="0" smtClean="0">
                          <a:solidFill>
                            <a:schemeClr val="dk1"/>
                          </a:solidFill>
                          <a:latin typeface="+mn-lt"/>
                          <a:ea typeface="+mn-ea"/>
                          <a:cs typeface="+mn-cs"/>
                        </a:rPr>
                        <a:t>Not </a:t>
                      </a:r>
                      <a:r>
                        <a:rPr lang="en-GB" sz="2000" kern="1200" dirty="0">
                          <a:solidFill>
                            <a:schemeClr val="dk1"/>
                          </a:solidFill>
                          <a:latin typeface="+mn-lt"/>
                          <a:ea typeface="+mn-ea"/>
                          <a:cs typeface="+mn-cs"/>
                        </a:rPr>
                        <a:t>mentioned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2000" kern="1200">
                          <a:solidFill>
                            <a:schemeClr val="dk1"/>
                          </a:solidFill>
                          <a:latin typeface="+mn-lt"/>
                          <a:ea typeface="+mn-ea"/>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2000" kern="1200" dirty="0">
                          <a:solidFill>
                            <a:schemeClr val="dk1"/>
                          </a:solidFill>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513">
                <a:tc>
                  <a:txBody>
                    <a:bodyPr/>
                    <a:lstStyle/>
                    <a:p>
                      <a:pPr lvl="1" algn="l" fontAlgn="b"/>
                      <a:r>
                        <a:rPr lang="en-GB" sz="2000" dirty="0" smtClean="0"/>
                        <a:t>Total number of courses</a:t>
                      </a:r>
                      <a:endParaRPr lang="en-GB" sz="2000" dirty="0">
                        <a:solidFill>
                          <a:schemeClr val="tx1"/>
                        </a:solidFill>
                        <a:latin typeface="+mn-lt"/>
                        <a:ea typeface="+mn-ea"/>
                        <a:cs typeface="+mn-cs"/>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000" dirty="0" smtClean="0"/>
                        <a:t>67</a:t>
                      </a:r>
                      <a:endParaRPr lang="en-GB" sz="2000" dirty="0">
                        <a:solidFill>
                          <a:schemeClr val="tx1"/>
                        </a:solidFill>
                        <a:latin typeface="+mn-lt"/>
                        <a:ea typeface="+mn-ea"/>
                        <a:cs typeface="+mn-cs"/>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2000" dirty="0">
                        <a:solidFill>
                          <a:schemeClr val="tx1"/>
                        </a:solidFill>
                        <a:latin typeface="+mn-lt"/>
                        <a:ea typeface="+mn-ea"/>
                        <a:cs typeface="+mn-cs"/>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5462554" y="4972824"/>
            <a:ext cx="2565831" cy="369332"/>
          </a:xfrm>
          <a:prstGeom prst="rect">
            <a:avLst/>
          </a:prstGeom>
        </p:spPr>
        <p:txBody>
          <a:bodyPr wrap="none">
            <a:spAutoFit/>
          </a:bodyPr>
          <a:lstStyle/>
          <a:p>
            <a:r>
              <a:rPr lang="en-GB" altLang="en-US" i="1" dirty="0" smtClean="0"/>
              <a:t>FMSP, December 2014</a:t>
            </a:r>
            <a:endParaRPr lang="en-GB" i="1" dirty="0"/>
          </a:p>
        </p:txBody>
      </p:sp>
    </p:spTree>
    <p:extLst>
      <p:ext uri="{BB962C8B-B14F-4D97-AF65-F5344CB8AC3E}">
        <p14:creationId xmlns:p14="http://schemas.microsoft.com/office/powerpoint/2010/main" val="2574196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849313"/>
            <a:ext cx="8229600" cy="1139825"/>
          </a:xfrm>
        </p:spPr>
        <p:txBody>
          <a:bodyPr/>
          <a:lstStyle/>
          <a:p>
            <a:r>
              <a:rPr lang="en-GB" dirty="0"/>
              <a:t>Undergraduate </a:t>
            </a:r>
            <a:r>
              <a:rPr lang="en-GB" dirty="0" smtClean="0"/>
              <a:t>Entries </a:t>
            </a:r>
            <a:r>
              <a:rPr lang="en-GB" sz="3200" dirty="0" smtClean="0"/>
              <a:t>- </a:t>
            </a:r>
            <a:r>
              <a:rPr lang="en-GB" altLang="en-US" sz="3200" dirty="0" smtClean="0"/>
              <a:t>G1 Mathematics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2340259"/>
              </p:ext>
            </p:extLst>
          </p:nvPr>
        </p:nvGraphicFramePr>
        <p:xfrm>
          <a:off x="457200" y="1700808"/>
          <a:ext cx="8075239" cy="4495683"/>
        </p:xfrm>
        <a:graphic>
          <a:graphicData uri="http://schemas.openxmlformats.org/drawingml/2006/table">
            <a:tbl>
              <a:tblPr>
                <a:tableStyleId>{5C22544A-7EE6-4342-B048-85BDC9FD1C3A}</a:tableStyleId>
              </a:tblPr>
              <a:tblGrid>
                <a:gridCol w="1245754"/>
                <a:gridCol w="1860934"/>
                <a:gridCol w="2232248"/>
                <a:gridCol w="2736303"/>
              </a:tblGrid>
              <a:tr h="1714746">
                <a:tc>
                  <a:txBody>
                    <a:bodyPr/>
                    <a:lstStyle/>
                    <a:p>
                      <a:pPr algn="ctr">
                        <a:spcAft>
                          <a:spcPts val="400"/>
                        </a:spcAft>
                      </a:pPr>
                      <a:r>
                        <a:rPr lang="en-US" sz="1600" dirty="0">
                          <a:solidFill>
                            <a:schemeClr val="tx1"/>
                          </a:solidFill>
                          <a:effectLst/>
                        </a:rPr>
                        <a:t>University Academic Year</a:t>
                      </a:r>
                      <a:endParaRPr lang="en-GB" sz="1600" dirty="0">
                        <a:solidFill>
                          <a:schemeClr val="tx1"/>
                        </a:solidFill>
                        <a:effectLst/>
                      </a:endParaRPr>
                    </a:p>
                    <a:p>
                      <a:pPr algn="ctr">
                        <a:spcAft>
                          <a:spcPts val="400"/>
                        </a:spcAft>
                      </a:pPr>
                      <a:r>
                        <a:rPr lang="en-US" sz="1600" dirty="0">
                          <a:solidFill>
                            <a:schemeClr val="tx1"/>
                          </a:solidFill>
                          <a:effectLst/>
                        </a:rPr>
                        <a:t> </a:t>
                      </a:r>
                      <a:endParaRPr lang="en-GB" sz="1600" dirty="0">
                        <a:solidFill>
                          <a:schemeClr val="tx1"/>
                        </a:solidFill>
                        <a:effectLst/>
                      </a:endParaRPr>
                    </a:p>
                    <a:p>
                      <a:pPr algn="just">
                        <a:spcAft>
                          <a:spcPts val="400"/>
                        </a:spcAft>
                      </a:pPr>
                      <a:r>
                        <a:rPr lang="en-US" sz="1600" dirty="0">
                          <a:solidFill>
                            <a:schemeClr val="tx1"/>
                          </a:solidFill>
                          <a:effectLst/>
                        </a:rPr>
                        <a:t> </a:t>
                      </a:r>
                      <a:endParaRPr lang="en-GB" sz="1600" dirty="0">
                        <a:solidFill>
                          <a:schemeClr val="tx1"/>
                        </a:solidFill>
                        <a:effectLst/>
                        <a:latin typeface="Helvetica"/>
                        <a:ea typeface="Times New Roman"/>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GB" sz="1600" dirty="0" smtClean="0">
                          <a:solidFill>
                            <a:schemeClr val="tx1"/>
                          </a:solidFill>
                          <a:effectLst/>
                        </a:rPr>
                        <a:t>Total </a:t>
                      </a:r>
                      <a:r>
                        <a:rPr lang="en-GB" sz="1600" dirty="0">
                          <a:solidFill>
                            <a:schemeClr val="tx1"/>
                          </a:solidFill>
                          <a:effectLst/>
                        </a:rPr>
                        <a:t>number of students accepted onto degree course </a:t>
                      </a:r>
                      <a:endParaRPr lang="en-GB" sz="1600" dirty="0" smtClean="0">
                        <a:solidFill>
                          <a:schemeClr val="tx1"/>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600" dirty="0">
                          <a:solidFill>
                            <a:schemeClr val="tx1"/>
                          </a:solidFill>
                          <a:effectLst/>
                        </a:rPr>
                        <a:t>Total number of students accepted to G1 Mathematics courses who studied </a:t>
                      </a:r>
                      <a:endParaRPr lang="en-US" sz="1600" dirty="0" smtClean="0">
                        <a:solidFill>
                          <a:schemeClr val="tx1"/>
                        </a:solidFill>
                        <a:effectLst/>
                      </a:endParaRPr>
                    </a:p>
                    <a:p>
                      <a:pPr algn="ctr">
                        <a:spcAft>
                          <a:spcPts val="400"/>
                        </a:spcAft>
                      </a:pPr>
                      <a:r>
                        <a:rPr lang="en-US" sz="1600" dirty="0" smtClean="0">
                          <a:solidFill>
                            <a:schemeClr val="tx1"/>
                          </a:solidFill>
                          <a:effectLst/>
                        </a:rPr>
                        <a:t>A </a:t>
                      </a:r>
                      <a:r>
                        <a:rPr lang="en-US" sz="1600" dirty="0">
                          <a:solidFill>
                            <a:schemeClr val="tx1"/>
                          </a:solidFill>
                          <a:effectLst/>
                        </a:rPr>
                        <a:t>Level (A2) Further Mathematics </a:t>
                      </a:r>
                      <a:endParaRPr lang="en-US" sz="1600" dirty="0" smtClean="0">
                        <a:solidFill>
                          <a:schemeClr val="tx1"/>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dirty="0">
                          <a:solidFill>
                            <a:schemeClr val="tx1"/>
                          </a:solidFill>
                          <a:effectLst/>
                        </a:rPr>
                        <a:t>Percentage of those accepted </a:t>
                      </a:r>
                      <a:r>
                        <a:rPr lang="en-US" sz="1600" dirty="0">
                          <a:solidFill>
                            <a:schemeClr val="tx1"/>
                          </a:solidFill>
                          <a:effectLst/>
                        </a:rPr>
                        <a:t>to G1 Mathematics courses </a:t>
                      </a:r>
                      <a:r>
                        <a:rPr lang="en-GB" sz="1600" dirty="0">
                          <a:solidFill>
                            <a:schemeClr val="tx1"/>
                          </a:solidFill>
                          <a:effectLst/>
                        </a:rPr>
                        <a:t>who studied A levels that studied A Level (A2) Further Mathematics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algn="ctr">
                        <a:spcAft>
                          <a:spcPts val="400"/>
                        </a:spcAft>
                      </a:pPr>
                      <a:r>
                        <a:rPr lang="en-US" sz="1800" dirty="0">
                          <a:effectLst/>
                        </a:rPr>
                        <a:t>2005/06</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sz="1800" b="1" dirty="0">
                          <a:effectLst/>
                        </a:rPr>
                        <a:t>5041</a:t>
                      </a:r>
                      <a:endParaRPr lang="en-GB" sz="1800" b="1" dirty="0">
                        <a:effectLst/>
                        <a:latin typeface="Helvetica"/>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dirty="0">
                          <a:effectLst/>
                        </a:rPr>
                        <a:t>1503</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b="1" dirty="0">
                          <a:solidFill>
                            <a:schemeClr val="tx1"/>
                          </a:solidFill>
                          <a:effectLst/>
                        </a:rPr>
                        <a:t>35.6%</a:t>
                      </a:r>
                      <a:endParaRPr lang="en-GB" sz="1800" b="1" dirty="0">
                        <a:solidFill>
                          <a:schemeClr val="tx1"/>
                        </a:solidFill>
                        <a:effectLst/>
                        <a:latin typeface="Helvetica"/>
                        <a:ea typeface="Times New Roman"/>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algn="ctr">
                        <a:spcAft>
                          <a:spcPts val="400"/>
                        </a:spcAft>
                      </a:pPr>
                      <a:r>
                        <a:rPr lang="en-US" sz="1800" dirty="0">
                          <a:effectLst/>
                        </a:rPr>
                        <a:t>2006/07</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sz="1800" b="1" dirty="0">
                          <a:effectLst/>
                        </a:rPr>
                        <a:t>5349</a:t>
                      </a:r>
                      <a:endParaRPr lang="en-GB" sz="1800" b="1" dirty="0">
                        <a:effectLst/>
                        <a:latin typeface="Helvetica"/>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dirty="0">
                          <a:effectLst/>
                        </a:rPr>
                        <a:t>1756</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b="1" dirty="0">
                          <a:solidFill>
                            <a:schemeClr val="tx1"/>
                          </a:solidFill>
                          <a:effectLst/>
                        </a:rPr>
                        <a:t>39.3%</a:t>
                      </a:r>
                      <a:endParaRPr lang="en-GB" sz="1800" b="1" dirty="0">
                        <a:solidFill>
                          <a:schemeClr val="tx1"/>
                        </a:solidFill>
                        <a:effectLst/>
                        <a:latin typeface="Helvetica"/>
                        <a:ea typeface="Times New Roman"/>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algn="ctr">
                        <a:spcAft>
                          <a:spcPts val="400"/>
                        </a:spcAft>
                      </a:pPr>
                      <a:r>
                        <a:rPr lang="en-US" sz="1800" dirty="0">
                          <a:effectLst/>
                        </a:rPr>
                        <a:t>2007/08</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sz="1800" b="1" dirty="0">
                          <a:effectLst/>
                        </a:rPr>
                        <a:t>5861</a:t>
                      </a:r>
                      <a:endParaRPr lang="en-GB" sz="1800" b="1" dirty="0">
                        <a:effectLst/>
                        <a:latin typeface="Helvetica"/>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dirty="0">
                          <a:effectLst/>
                        </a:rPr>
                        <a:t>1935</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b="1" dirty="0">
                          <a:solidFill>
                            <a:schemeClr val="tx1"/>
                          </a:solidFill>
                          <a:effectLst/>
                        </a:rPr>
                        <a:t>40.3%</a:t>
                      </a:r>
                      <a:endParaRPr lang="en-GB" sz="1800" b="1" dirty="0">
                        <a:solidFill>
                          <a:schemeClr val="tx1"/>
                        </a:solidFill>
                        <a:effectLst/>
                        <a:latin typeface="Helvetica"/>
                        <a:ea typeface="Times New Roman"/>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algn="ctr">
                        <a:spcAft>
                          <a:spcPts val="400"/>
                        </a:spcAft>
                      </a:pPr>
                      <a:r>
                        <a:rPr lang="en-US" sz="1800" dirty="0">
                          <a:effectLst/>
                        </a:rPr>
                        <a:t>2008/09</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sz="1800" b="1" dirty="0">
                          <a:effectLst/>
                        </a:rPr>
                        <a:t>6403</a:t>
                      </a:r>
                      <a:endParaRPr lang="en-GB" sz="1800" b="1" dirty="0">
                        <a:effectLst/>
                        <a:latin typeface="Helvetica"/>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a:effectLst/>
                        </a:rPr>
                        <a:t>2250</a:t>
                      </a:r>
                      <a:endParaRPr lang="en-GB" sz="180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b="1" dirty="0">
                          <a:solidFill>
                            <a:schemeClr val="tx1"/>
                          </a:solidFill>
                          <a:effectLst/>
                        </a:rPr>
                        <a:t>40.2%</a:t>
                      </a:r>
                      <a:endParaRPr lang="en-GB" sz="1800" b="1" dirty="0">
                        <a:solidFill>
                          <a:schemeClr val="tx1"/>
                        </a:solidFill>
                        <a:effectLst/>
                        <a:latin typeface="Helvetica"/>
                        <a:ea typeface="Times New Roman"/>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algn="ctr">
                        <a:spcAft>
                          <a:spcPts val="400"/>
                        </a:spcAft>
                      </a:pPr>
                      <a:r>
                        <a:rPr lang="en-US" sz="1800" dirty="0">
                          <a:effectLst/>
                        </a:rPr>
                        <a:t>2009/10</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sz="1800" b="1" dirty="0">
                          <a:effectLst/>
                        </a:rPr>
                        <a:t>6916</a:t>
                      </a:r>
                      <a:endParaRPr lang="en-GB" sz="1800" b="1" dirty="0">
                        <a:effectLst/>
                        <a:latin typeface="Helvetica"/>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a:effectLst/>
                        </a:rPr>
                        <a:t>2454</a:t>
                      </a:r>
                      <a:endParaRPr lang="en-GB" sz="180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b="1" dirty="0">
                          <a:solidFill>
                            <a:schemeClr val="tx1"/>
                          </a:solidFill>
                          <a:effectLst/>
                        </a:rPr>
                        <a:t>40.3%</a:t>
                      </a:r>
                      <a:endParaRPr lang="en-GB" sz="1800" b="1" dirty="0">
                        <a:solidFill>
                          <a:schemeClr val="tx1"/>
                        </a:solidFill>
                        <a:effectLst/>
                        <a:latin typeface="Helvetica"/>
                        <a:ea typeface="Times New Roman"/>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algn="ctr">
                        <a:spcAft>
                          <a:spcPts val="400"/>
                        </a:spcAft>
                      </a:pPr>
                      <a:r>
                        <a:rPr lang="en-US" sz="1800" dirty="0">
                          <a:effectLst/>
                        </a:rPr>
                        <a:t>2010/11</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sz="1800" b="1" dirty="0">
                          <a:effectLst/>
                        </a:rPr>
                        <a:t>7276</a:t>
                      </a:r>
                      <a:endParaRPr lang="en-GB" sz="1800" b="1" dirty="0">
                        <a:effectLst/>
                        <a:latin typeface="Helvetica"/>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a:effectLst/>
                        </a:rPr>
                        <a:t>2855</a:t>
                      </a:r>
                      <a:endParaRPr lang="en-GB" sz="180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sz="1800" b="1" dirty="0">
                          <a:solidFill>
                            <a:schemeClr val="tx1"/>
                          </a:solidFill>
                          <a:effectLst/>
                        </a:rPr>
                        <a:t>42.9%</a:t>
                      </a:r>
                      <a:endParaRPr lang="en-GB" sz="1800" b="1" dirty="0">
                        <a:solidFill>
                          <a:schemeClr val="tx1"/>
                        </a:solidFill>
                        <a:effectLst/>
                        <a:latin typeface="Helvetica"/>
                        <a:ea typeface="Times New Roman"/>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algn="ctr">
                        <a:spcAft>
                          <a:spcPts val="400"/>
                        </a:spcAft>
                      </a:pPr>
                      <a:r>
                        <a:rPr lang="en-US" dirty="0" smtClean="0"/>
                        <a:t>2011/12</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b="1" dirty="0" smtClean="0"/>
                        <a:t>7585</a:t>
                      </a:r>
                      <a:endParaRPr lang="en-GB" sz="1800" b="1"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dirty="0" smtClean="0"/>
                        <a:t>3055 </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b="1" dirty="0" smtClean="0"/>
                        <a:t>47.5% </a:t>
                      </a:r>
                      <a:endParaRPr lang="en-GB" sz="1800" b="1" dirty="0">
                        <a:solidFill>
                          <a:schemeClr val="tx1"/>
                        </a:solidFill>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algn="ctr">
                        <a:spcAft>
                          <a:spcPts val="400"/>
                        </a:spcAft>
                      </a:pPr>
                      <a:r>
                        <a:rPr lang="en-US" dirty="0" smtClean="0"/>
                        <a:t>2012/13</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b="1" dirty="0" smtClean="0"/>
                        <a:t>7311</a:t>
                      </a:r>
                      <a:endParaRPr lang="en-GB" sz="1800" b="1"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dirty="0" smtClean="0"/>
                        <a:t>3006 </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b="1" dirty="0" smtClean="0"/>
                        <a:t>50.1% </a:t>
                      </a:r>
                      <a:endParaRPr lang="en-GB" sz="1800" b="1" dirty="0">
                        <a:solidFill>
                          <a:schemeClr val="tx1"/>
                        </a:solidFill>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08993">
                <a:tc>
                  <a:txBody>
                    <a:bodyPr/>
                    <a:lstStyle/>
                    <a:p>
                      <a:pPr marL="0" marR="0" indent="0" algn="ctr" defTabSz="457200" rtl="0" eaLnBrk="1" fontAlgn="auto" latinLnBrk="0" hangingPunct="1">
                        <a:lnSpc>
                          <a:spcPct val="100000"/>
                        </a:lnSpc>
                        <a:spcBef>
                          <a:spcPts val="0"/>
                        </a:spcBef>
                        <a:spcAft>
                          <a:spcPts val="400"/>
                        </a:spcAft>
                        <a:buClrTx/>
                        <a:buSzTx/>
                        <a:buFontTx/>
                        <a:buNone/>
                        <a:tabLst/>
                        <a:defRPr/>
                      </a:pPr>
                      <a:r>
                        <a:rPr lang="en-US" dirty="0" smtClean="0"/>
                        <a:t>2013/14</a:t>
                      </a:r>
                      <a:endParaRPr lang="en-GB" sz="1800" dirty="0" smtClean="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Aft>
                          <a:spcPts val="400"/>
                        </a:spcAft>
                      </a:pPr>
                      <a:r>
                        <a:rPr lang="en-US" b="1" dirty="0" smtClean="0"/>
                        <a:t>7699 </a:t>
                      </a:r>
                      <a:endParaRPr lang="en-GB" sz="1800" b="1"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pPr>
                      <a:r>
                        <a:rPr lang="en-US" dirty="0" smtClean="0"/>
                        <a:t>3832 </a:t>
                      </a:r>
                      <a:endParaRPr lang="en-GB" sz="1800" dirty="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400"/>
                        </a:spcAft>
                        <a:buClrTx/>
                        <a:buSzTx/>
                        <a:buFontTx/>
                        <a:buNone/>
                        <a:tabLst/>
                        <a:defRPr/>
                      </a:pPr>
                      <a:r>
                        <a:rPr lang="en-US" b="1" dirty="0" smtClean="0"/>
                        <a:t>59.6%</a:t>
                      </a:r>
                      <a:endParaRPr lang="en-GB" sz="1800" b="1" dirty="0" smtClean="0">
                        <a:effectLst/>
                        <a:latin typeface="Helvetica"/>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Rectangle 6"/>
          <p:cNvSpPr/>
          <p:nvPr/>
        </p:nvSpPr>
        <p:spPr>
          <a:xfrm>
            <a:off x="6979497" y="6412517"/>
            <a:ext cx="1685077" cy="369332"/>
          </a:xfrm>
          <a:prstGeom prst="rect">
            <a:avLst/>
          </a:prstGeom>
        </p:spPr>
        <p:txBody>
          <a:bodyPr wrap="none">
            <a:spAutoFit/>
          </a:bodyPr>
          <a:lstStyle/>
          <a:p>
            <a:r>
              <a:rPr lang="en-GB" altLang="en-US" i="1" dirty="0" smtClean="0"/>
              <a:t>Source: UCAS</a:t>
            </a:r>
            <a:endParaRPr lang="en-GB" i="1" dirty="0"/>
          </a:p>
        </p:txBody>
      </p:sp>
    </p:spTree>
    <p:extLst>
      <p:ext uri="{BB962C8B-B14F-4D97-AF65-F5344CB8AC3E}">
        <p14:creationId xmlns:p14="http://schemas.microsoft.com/office/powerpoint/2010/main" val="1117812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Liaison meetings with HE in 2015-16</a:t>
            </a:r>
            <a:endParaRPr lang="en-US" dirty="0"/>
          </a:p>
        </p:txBody>
      </p:sp>
      <p:sp>
        <p:nvSpPr>
          <p:cNvPr id="3" name="Content Placeholder 2"/>
          <p:cNvSpPr>
            <a:spLocks noGrp="1"/>
          </p:cNvSpPr>
          <p:nvPr>
            <p:ph idx="1"/>
          </p:nvPr>
        </p:nvSpPr>
        <p:spPr>
          <a:xfrm>
            <a:off x="395536" y="1844824"/>
            <a:ext cx="8424936" cy="4381947"/>
          </a:xfrm>
        </p:spPr>
        <p:txBody>
          <a:bodyPr/>
          <a:lstStyle/>
          <a:p>
            <a:r>
              <a:rPr lang="en-GB" sz="2800" dirty="0" smtClean="0">
                <a:solidFill>
                  <a:schemeClr val="tx1"/>
                </a:solidFill>
              </a:rPr>
              <a:t>99 </a:t>
            </a:r>
            <a:r>
              <a:rPr lang="en-GB" sz="2800" dirty="0">
                <a:solidFill>
                  <a:schemeClr val="tx1"/>
                </a:solidFill>
              </a:rPr>
              <a:t>courses </a:t>
            </a:r>
            <a:r>
              <a:rPr lang="en-GB" sz="2800" dirty="0" smtClean="0">
                <a:solidFill>
                  <a:schemeClr val="tx1"/>
                </a:solidFill>
              </a:rPr>
              <a:t>contacted based on entry information</a:t>
            </a:r>
          </a:p>
          <a:p>
            <a:r>
              <a:rPr lang="en-GB" sz="2800" dirty="0" smtClean="0">
                <a:solidFill>
                  <a:schemeClr val="tx1"/>
                </a:solidFill>
              </a:rPr>
              <a:t>18 </a:t>
            </a:r>
            <a:r>
              <a:rPr lang="en-GB" sz="2800" dirty="0">
                <a:solidFill>
                  <a:schemeClr val="tx1"/>
                </a:solidFill>
              </a:rPr>
              <a:t>courses have indicated </a:t>
            </a:r>
            <a:r>
              <a:rPr lang="en-GB" sz="2800" dirty="0" smtClean="0">
                <a:solidFill>
                  <a:schemeClr val="tx1"/>
                </a:solidFill>
              </a:rPr>
              <a:t>they will provide more encouragement for </a:t>
            </a:r>
            <a:r>
              <a:rPr lang="en-GB" sz="2800" dirty="0">
                <a:solidFill>
                  <a:schemeClr val="tx1"/>
                </a:solidFill>
              </a:rPr>
              <a:t>Further </a:t>
            </a:r>
            <a:r>
              <a:rPr lang="en-GB" sz="2800" dirty="0" smtClean="0">
                <a:solidFill>
                  <a:schemeClr val="tx1"/>
                </a:solidFill>
              </a:rPr>
              <a:t>Mathematics</a:t>
            </a:r>
          </a:p>
          <a:p>
            <a:r>
              <a:rPr lang="en-GB" sz="2800" dirty="0" smtClean="0">
                <a:solidFill>
                  <a:schemeClr val="tx1"/>
                </a:solidFill>
              </a:rPr>
              <a:t>4 </a:t>
            </a:r>
            <a:r>
              <a:rPr lang="en-GB" sz="2800" dirty="0">
                <a:solidFill>
                  <a:schemeClr val="tx1"/>
                </a:solidFill>
              </a:rPr>
              <a:t>courses to require or encourage Mathematics. </a:t>
            </a:r>
            <a:endParaRPr lang="en-GB" sz="2800" dirty="0" smtClean="0">
              <a:solidFill>
                <a:schemeClr val="tx1"/>
              </a:solidFill>
            </a:endParaRPr>
          </a:p>
          <a:p>
            <a:r>
              <a:rPr lang="en-GB" sz="2800" dirty="0" smtClean="0">
                <a:solidFill>
                  <a:schemeClr val="tx1"/>
                </a:solidFill>
              </a:rPr>
              <a:t>Briefings for HE</a:t>
            </a:r>
            <a:r>
              <a:rPr lang="en-GB" sz="2800" dirty="0">
                <a:solidFill>
                  <a:schemeClr val="tx1"/>
                </a:solidFill>
              </a:rPr>
              <a:t> </a:t>
            </a:r>
            <a:br>
              <a:rPr lang="en-GB" sz="2800" dirty="0">
                <a:solidFill>
                  <a:schemeClr val="tx1"/>
                </a:solidFill>
              </a:rPr>
            </a:br>
            <a:endParaRPr lang="en-US" sz="2800"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55096">
            <a:off x="3864852" y="4207547"/>
            <a:ext cx="1730064" cy="244829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111">
            <a:off x="6009145" y="4238073"/>
            <a:ext cx="1706781" cy="23872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142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smtClean="0"/>
              <a:t>Helpful university examples</a:t>
            </a:r>
          </a:p>
        </p:txBody>
      </p:sp>
      <p:sp>
        <p:nvSpPr>
          <p:cNvPr id="16387" name="Content Placeholder 2"/>
          <p:cNvSpPr>
            <a:spLocks noGrp="1"/>
          </p:cNvSpPr>
          <p:nvPr>
            <p:ph idx="1"/>
          </p:nvPr>
        </p:nvSpPr>
        <p:spPr>
          <a:xfrm>
            <a:off x="477838" y="1844675"/>
            <a:ext cx="8229600" cy="3889375"/>
          </a:xfrm>
        </p:spPr>
        <p:txBody>
          <a:bodyPr/>
          <a:lstStyle/>
          <a:p>
            <a:r>
              <a:rPr lang="en-GB" altLang="en-US" sz="2000" i="1" dirty="0" smtClean="0">
                <a:solidFill>
                  <a:schemeClr val="tx1"/>
                </a:solidFill>
              </a:rPr>
              <a:t>"AS or A2 Further Mathematics are not essential but will be helpful to our students. We are therefore generally more flexible with applicants who have studied Further Mathematics.” </a:t>
            </a:r>
            <a:r>
              <a:rPr lang="en-GB" altLang="en-US" sz="2400" dirty="0" smtClean="0">
                <a:solidFill>
                  <a:schemeClr val="tx1"/>
                </a:solidFill>
              </a:rPr>
              <a:t> </a:t>
            </a:r>
          </a:p>
          <a:p>
            <a:r>
              <a:rPr lang="en-GB" sz="2000" i="1" dirty="0" smtClean="0">
                <a:solidFill>
                  <a:schemeClr val="tx1"/>
                </a:solidFill>
              </a:rPr>
              <a:t>“We </a:t>
            </a:r>
            <a:r>
              <a:rPr lang="en-GB" sz="2000" i="1" dirty="0">
                <a:solidFill>
                  <a:schemeClr val="tx1"/>
                </a:solidFill>
              </a:rPr>
              <a:t>encourage you to take A-level Further Mathematics if it is available to you, and we collaborate with the </a:t>
            </a:r>
            <a:r>
              <a:rPr lang="en-GB" sz="2000" i="1" dirty="0">
                <a:solidFill>
                  <a:schemeClr val="tx1"/>
                </a:solidFill>
                <a:hlinkClick r:id="rId3"/>
              </a:rPr>
              <a:t>Further Mathematics Support Programme (link is external)</a:t>
            </a:r>
            <a:r>
              <a:rPr lang="en-GB" sz="2000" i="1" dirty="0">
                <a:solidFill>
                  <a:schemeClr val="tx1"/>
                </a:solidFill>
              </a:rPr>
              <a:t>. Whilst we don't give an explicitly lower offer for people taking Further Mathematics, we will take it into account if you narrowly miss our offer</a:t>
            </a:r>
            <a:r>
              <a:rPr lang="en-GB" sz="2000" i="1" dirty="0" smtClean="0">
                <a:solidFill>
                  <a:schemeClr val="tx1"/>
                </a:solidFill>
              </a:rPr>
              <a:t>.”</a:t>
            </a:r>
            <a:endParaRPr lang="en-GB" altLang="en-US" sz="2400" dirty="0" smtClean="0">
              <a:solidFill>
                <a:schemeClr val="tx1"/>
              </a:solidFill>
            </a:endParaRPr>
          </a:p>
          <a:p>
            <a:r>
              <a:rPr lang="en-GB" sz="2000" i="1" dirty="0" smtClean="0">
                <a:solidFill>
                  <a:schemeClr val="tx1"/>
                </a:solidFill>
              </a:rPr>
              <a:t>“Applicants </a:t>
            </a:r>
            <a:r>
              <a:rPr lang="en-GB" sz="2000" i="1" dirty="0">
                <a:solidFill>
                  <a:schemeClr val="tx1"/>
                </a:solidFill>
              </a:rPr>
              <a:t>offering an A-Level in Further Mathematics or another numerate subject (Physics, Chemistry, Economics, Computing), AS-Level Further Maths at grade A, Edexcel AEA (Advanced Extension Award), or Cambridge STEP (Sixth Term Examination Paper) will usually be given the lower offer (AAB</a:t>
            </a:r>
            <a:r>
              <a:rPr lang="en-GB" sz="2000" i="1" dirty="0" smtClean="0">
                <a:solidFill>
                  <a:schemeClr val="tx1"/>
                </a:solidFill>
              </a:rPr>
              <a:t>).”</a:t>
            </a:r>
            <a:endParaRPr lang="en-GB" altLang="en-US" sz="2000" i="1" dirty="0">
              <a:solidFill>
                <a:schemeClr val="tx1"/>
              </a:solidFill>
            </a:endParaRPr>
          </a:p>
        </p:txBody>
      </p:sp>
    </p:spTree>
    <p:extLst>
      <p:ext uri="{BB962C8B-B14F-4D97-AF65-F5344CB8AC3E}">
        <p14:creationId xmlns:p14="http://schemas.microsoft.com/office/powerpoint/2010/main" val="70195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Changes to A level</a:t>
            </a:r>
            <a:r>
              <a:rPr lang="en-GB" baseline="0" dirty="0" smtClean="0"/>
              <a:t> – AS levels</a:t>
            </a:r>
            <a:endParaRPr lang="en-US" dirty="0"/>
          </a:p>
        </p:txBody>
      </p:sp>
      <p:sp>
        <p:nvSpPr>
          <p:cNvPr id="5" name="Content Placeholder 4"/>
          <p:cNvSpPr>
            <a:spLocks noGrp="1"/>
          </p:cNvSpPr>
          <p:nvPr>
            <p:ph idx="1"/>
          </p:nvPr>
        </p:nvSpPr>
        <p:spPr/>
        <p:txBody>
          <a:bodyPr/>
          <a:lstStyle/>
          <a:p>
            <a:r>
              <a:rPr lang="en-GB" b="1" dirty="0">
                <a:solidFill>
                  <a:schemeClr val="tx1"/>
                </a:solidFill>
              </a:rPr>
              <a:t>All</a:t>
            </a:r>
            <a:r>
              <a:rPr lang="en-GB" dirty="0">
                <a:solidFill>
                  <a:schemeClr val="tx1"/>
                </a:solidFill>
              </a:rPr>
              <a:t> A levels will be </a:t>
            </a:r>
            <a:r>
              <a:rPr lang="en-GB" b="1" dirty="0">
                <a:solidFill>
                  <a:schemeClr val="tx1"/>
                </a:solidFill>
              </a:rPr>
              <a:t>linear</a:t>
            </a:r>
            <a:r>
              <a:rPr lang="en-GB" dirty="0">
                <a:solidFill>
                  <a:schemeClr val="tx1"/>
                </a:solidFill>
              </a:rPr>
              <a:t> </a:t>
            </a:r>
            <a:r>
              <a:rPr lang="en-GB" dirty="0" smtClean="0">
                <a:solidFill>
                  <a:schemeClr val="tx1"/>
                </a:solidFill>
              </a:rPr>
              <a:t>– i.e. no modules</a:t>
            </a:r>
          </a:p>
          <a:p>
            <a:r>
              <a:rPr lang="en-GB" dirty="0" smtClean="0">
                <a:solidFill>
                  <a:schemeClr val="tx1"/>
                </a:solidFill>
              </a:rPr>
              <a:t>Some new A levels started in September 2015, Mathematics starts from </a:t>
            </a:r>
            <a:r>
              <a:rPr lang="en-GB" dirty="0">
                <a:solidFill>
                  <a:schemeClr val="tx1"/>
                </a:solidFill>
              </a:rPr>
              <a:t>September 2017</a:t>
            </a:r>
          </a:p>
          <a:p>
            <a:r>
              <a:rPr lang="en-GB" dirty="0">
                <a:solidFill>
                  <a:schemeClr val="tx1"/>
                </a:solidFill>
              </a:rPr>
              <a:t>AS </a:t>
            </a:r>
            <a:r>
              <a:rPr lang="en-GB" dirty="0" smtClean="0">
                <a:solidFill>
                  <a:schemeClr val="tx1"/>
                </a:solidFill>
              </a:rPr>
              <a:t>is a separate examination </a:t>
            </a:r>
            <a:r>
              <a:rPr lang="en-GB" dirty="0">
                <a:solidFill>
                  <a:schemeClr val="tx1"/>
                </a:solidFill>
              </a:rPr>
              <a:t>which </a:t>
            </a:r>
            <a:r>
              <a:rPr lang="en-GB" b="1" dirty="0" smtClean="0">
                <a:solidFill>
                  <a:schemeClr val="tx1"/>
                </a:solidFill>
              </a:rPr>
              <a:t>does not </a:t>
            </a:r>
            <a:r>
              <a:rPr lang="en-GB" b="1" dirty="0">
                <a:solidFill>
                  <a:schemeClr val="tx1"/>
                </a:solidFill>
              </a:rPr>
              <a:t>count </a:t>
            </a:r>
            <a:r>
              <a:rPr lang="en-GB" dirty="0">
                <a:solidFill>
                  <a:schemeClr val="tx1"/>
                </a:solidFill>
              </a:rPr>
              <a:t>towards the A level</a:t>
            </a:r>
          </a:p>
          <a:p>
            <a:r>
              <a:rPr lang="en-GB" dirty="0">
                <a:solidFill>
                  <a:schemeClr val="tx1"/>
                </a:solidFill>
              </a:rPr>
              <a:t>AS is the </a:t>
            </a:r>
            <a:r>
              <a:rPr lang="en-GB" b="1" dirty="0">
                <a:solidFill>
                  <a:schemeClr val="tx1"/>
                </a:solidFill>
              </a:rPr>
              <a:t>first</a:t>
            </a:r>
            <a:r>
              <a:rPr lang="en-GB" dirty="0">
                <a:solidFill>
                  <a:schemeClr val="tx1"/>
                </a:solidFill>
              </a:rPr>
              <a:t> half of A </a:t>
            </a:r>
            <a:r>
              <a:rPr lang="en-GB" dirty="0" smtClean="0">
                <a:solidFill>
                  <a:schemeClr val="tx1"/>
                </a:solidFill>
              </a:rPr>
              <a:t>level, but UCAS tariff for AS levels is 40% of A level tariff (not 50%)</a:t>
            </a:r>
            <a:r>
              <a:rPr lang="en-GB" dirty="0" smtClean="0"/>
              <a:t/>
            </a:r>
            <a:br>
              <a:rPr lang="en-GB" dirty="0" smtClean="0"/>
            </a:br>
            <a:endParaRPr lang="en-GB" dirty="0" smtClean="0"/>
          </a:p>
          <a:p>
            <a:r>
              <a:rPr lang="en-GB" b="1" dirty="0" smtClean="0">
                <a:solidFill>
                  <a:srgbClr val="C00000"/>
                </a:solidFill>
              </a:rPr>
              <a:t>Schools/colleges beginning to stop offering AS levels</a:t>
            </a:r>
          </a:p>
          <a:p>
            <a:r>
              <a:rPr lang="en-GB" b="1" dirty="0" smtClean="0">
                <a:solidFill>
                  <a:srgbClr val="C00000"/>
                </a:solidFill>
              </a:rPr>
              <a:t>Students take only 3 A levels from year 12 rather than starting with 4 AS levels, reducing to 3 A2s</a:t>
            </a:r>
            <a:endParaRPr lang="en-GB" b="1" dirty="0">
              <a:solidFill>
                <a:srgbClr val="C00000"/>
              </a:solidFill>
            </a:endParaRPr>
          </a:p>
          <a:p>
            <a:endParaRPr lang="en-US" dirty="0"/>
          </a:p>
        </p:txBody>
      </p:sp>
    </p:spTree>
    <p:extLst>
      <p:ext uri="{BB962C8B-B14F-4D97-AF65-F5344CB8AC3E}">
        <p14:creationId xmlns:p14="http://schemas.microsoft.com/office/powerpoint/2010/main" val="1853078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smtClean="0">
                <a:solidFill>
                  <a:schemeClr val="tx1"/>
                </a:solidFill>
              </a:rPr>
              <a:t>New specifications start in September 2017</a:t>
            </a:r>
          </a:p>
          <a:p>
            <a:r>
              <a:rPr lang="en-GB" sz="2800" dirty="0" smtClean="0">
                <a:solidFill>
                  <a:schemeClr val="tx1"/>
                </a:solidFill>
              </a:rPr>
              <a:t>First examinations in Summer 2019</a:t>
            </a:r>
          </a:p>
          <a:p>
            <a:r>
              <a:rPr lang="en-GB" sz="2800" dirty="0" smtClean="0">
                <a:solidFill>
                  <a:schemeClr val="tx1"/>
                </a:solidFill>
              </a:rPr>
              <a:t>Builds </a:t>
            </a:r>
            <a:r>
              <a:rPr lang="en-GB" sz="2800" dirty="0">
                <a:solidFill>
                  <a:schemeClr val="tx1"/>
                </a:solidFill>
              </a:rPr>
              <a:t>on the new </a:t>
            </a:r>
            <a:r>
              <a:rPr lang="en-GB" sz="2800" dirty="0" smtClean="0">
                <a:solidFill>
                  <a:schemeClr val="tx1"/>
                </a:solidFill>
              </a:rPr>
              <a:t>GCSE Mathematics which started in September 2015</a:t>
            </a:r>
          </a:p>
          <a:p>
            <a:r>
              <a:rPr lang="en-GB" sz="2800" dirty="0" smtClean="0">
                <a:solidFill>
                  <a:schemeClr val="tx1"/>
                </a:solidFill>
              </a:rPr>
              <a:t>Draft specifications submitted on  9</a:t>
            </a:r>
            <a:r>
              <a:rPr lang="en-GB" sz="2800" baseline="30000" dirty="0" smtClean="0">
                <a:solidFill>
                  <a:schemeClr val="tx1"/>
                </a:solidFill>
              </a:rPr>
              <a:t>th</a:t>
            </a:r>
            <a:r>
              <a:rPr lang="en-GB" sz="2800" dirty="0" smtClean="0">
                <a:solidFill>
                  <a:schemeClr val="tx1"/>
                </a:solidFill>
              </a:rPr>
              <a:t> June 2016</a:t>
            </a:r>
            <a:endParaRPr lang="en-GB" sz="2800" dirty="0">
              <a:solidFill>
                <a:schemeClr val="tx1"/>
              </a:solidFill>
            </a:endParaRPr>
          </a:p>
        </p:txBody>
      </p:sp>
      <p:sp>
        <p:nvSpPr>
          <p:cNvPr id="3" name="Title 2"/>
          <p:cNvSpPr>
            <a:spLocks noGrp="1"/>
          </p:cNvSpPr>
          <p:nvPr>
            <p:ph type="title"/>
          </p:nvPr>
        </p:nvSpPr>
        <p:spPr/>
        <p:txBody>
          <a:bodyPr/>
          <a:lstStyle/>
          <a:p>
            <a:r>
              <a:rPr lang="en-GB" dirty="0" smtClean="0"/>
              <a:t>2017 A level Maths and Further Maths</a:t>
            </a:r>
            <a:endParaRPr lang="en-US" dirty="0"/>
          </a:p>
        </p:txBody>
      </p:sp>
    </p:spTree>
    <p:extLst>
      <p:ext uri="{BB962C8B-B14F-4D97-AF65-F5344CB8AC3E}">
        <p14:creationId xmlns:p14="http://schemas.microsoft.com/office/powerpoint/2010/main" val="2255549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595933"/>
            <a:ext cx="8352928" cy="5001420"/>
          </a:xfrm>
        </p:spPr>
        <p:txBody>
          <a:bodyPr/>
          <a:lstStyle/>
          <a:p>
            <a:r>
              <a:rPr lang="en-GB" dirty="0" smtClean="0">
                <a:solidFill>
                  <a:schemeClr val="tx1"/>
                </a:solidFill>
              </a:rPr>
              <a:t>100% content specified by DFE – same for all boards </a:t>
            </a:r>
          </a:p>
          <a:p>
            <a:r>
              <a:rPr lang="en-GB" dirty="0" smtClean="0">
                <a:solidFill>
                  <a:schemeClr val="tx1"/>
                </a:solidFill>
              </a:rPr>
              <a:t>All students will have studied the same content</a:t>
            </a:r>
          </a:p>
          <a:p>
            <a:pPr lvl="1"/>
            <a:r>
              <a:rPr lang="en-GB" dirty="0" smtClean="0">
                <a:solidFill>
                  <a:schemeClr val="tx1"/>
                </a:solidFill>
              </a:rPr>
              <a:t>Pure Mathematical techniques, (66%)</a:t>
            </a:r>
          </a:p>
          <a:p>
            <a:pPr lvl="1"/>
            <a:r>
              <a:rPr lang="en-GB" dirty="0" smtClean="0">
                <a:solidFill>
                  <a:schemeClr val="tx1"/>
                </a:solidFill>
              </a:rPr>
              <a:t>Mechanics (17%) and </a:t>
            </a:r>
          </a:p>
          <a:p>
            <a:pPr lvl="1"/>
            <a:r>
              <a:rPr lang="en-GB" dirty="0" smtClean="0">
                <a:solidFill>
                  <a:schemeClr val="tx1"/>
                </a:solidFill>
              </a:rPr>
              <a:t>Statistics (17%)</a:t>
            </a:r>
            <a:r>
              <a:rPr lang="en-GB" sz="2800" dirty="0">
                <a:solidFill>
                  <a:schemeClr val="tx1"/>
                </a:solidFill>
              </a:rPr>
              <a:t> </a:t>
            </a:r>
            <a:endParaRPr lang="en-GB" sz="2800" dirty="0" smtClean="0">
              <a:solidFill>
                <a:schemeClr val="tx1"/>
              </a:solidFill>
            </a:endParaRPr>
          </a:p>
          <a:p>
            <a:r>
              <a:rPr lang="en-GB" dirty="0" smtClean="0">
                <a:solidFill>
                  <a:schemeClr val="tx1"/>
                </a:solidFill>
              </a:rPr>
              <a:t>Greater emphasis on </a:t>
            </a:r>
          </a:p>
          <a:p>
            <a:pPr lvl="1"/>
            <a:r>
              <a:rPr lang="en-GB" dirty="0" smtClean="0">
                <a:solidFill>
                  <a:schemeClr val="tx1"/>
                </a:solidFill>
              </a:rPr>
              <a:t>Reasoning and Proof</a:t>
            </a:r>
          </a:p>
          <a:p>
            <a:pPr lvl="1"/>
            <a:r>
              <a:rPr lang="en-GB" dirty="0" smtClean="0">
                <a:solidFill>
                  <a:schemeClr val="tx1"/>
                </a:solidFill>
              </a:rPr>
              <a:t>Problem-Solving and Modelling</a:t>
            </a:r>
          </a:p>
          <a:p>
            <a:r>
              <a:rPr lang="en-GB" dirty="0" smtClean="0">
                <a:solidFill>
                  <a:schemeClr val="tx1"/>
                </a:solidFill>
              </a:rPr>
              <a:t>Use of technology must </a:t>
            </a:r>
            <a:r>
              <a:rPr lang="en-GB" dirty="0">
                <a:solidFill>
                  <a:schemeClr val="tx1"/>
                </a:solidFill>
              </a:rPr>
              <a:t>permeate the study of </a:t>
            </a:r>
            <a:r>
              <a:rPr lang="en-GB" dirty="0" smtClean="0">
                <a:solidFill>
                  <a:schemeClr val="tx1"/>
                </a:solidFill>
              </a:rPr>
              <a:t>A </a:t>
            </a:r>
            <a:r>
              <a:rPr lang="en-GB" dirty="0">
                <a:solidFill>
                  <a:schemeClr val="tx1"/>
                </a:solidFill>
              </a:rPr>
              <a:t>level </a:t>
            </a:r>
            <a:r>
              <a:rPr lang="en-GB" dirty="0" smtClean="0">
                <a:solidFill>
                  <a:schemeClr val="tx1"/>
                </a:solidFill>
              </a:rPr>
              <a:t>Mathematics</a:t>
            </a:r>
            <a:endParaRPr lang="en-GB" dirty="0">
              <a:solidFill>
                <a:schemeClr val="tx1"/>
              </a:solidFill>
            </a:endParaRPr>
          </a:p>
        </p:txBody>
      </p:sp>
      <p:sp>
        <p:nvSpPr>
          <p:cNvPr id="3" name="Title 2"/>
          <p:cNvSpPr>
            <a:spLocks noGrp="1"/>
          </p:cNvSpPr>
          <p:nvPr>
            <p:ph type="title"/>
          </p:nvPr>
        </p:nvSpPr>
        <p:spPr/>
        <p:txBody>
          <a:bodyPr/>
          <a:lstStyle/>
          <a:p>
            <a:r>
              <a:rPr lang="en-GB" dirty="0" smtClean="0"/>
              <a:t>2017 A level Mathematics</a:t>
            </a:r>
            <a:endParaRPr lang="en-US" dirty="0"/>
          </a:p>
        </p:txBody>
      </p:sp>
    </p:spTree>
    <p:extLst>
      <p:ext uri="{BB962C8B-B14F-4D97-AF65-F5344CB8AC3E}">
        <p14:creationId xmlns:p14="http://schemas.microsoft.com/office/powerpoint/2010/main" val="3743336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5"/>
            <a:ext cx="5688632" cy="4248471"/>
          </a:xfrm>
        </p:spPr>
        <p:txBody>
          <a:bodyPr/>
          <a:lstStyle/>
          <a:p>
            <a:r>
              <a:rPr lang="en-GB" dirty="0">
                <a:solidFill>
                  <a:schemeClr val="tx1"/>
                </a:solidFill>
              </a:rPr>
              <a:t>50% content specified, all pure</a:t>
            </a:r>
          </a:p>
          <a:p>
            <a:r>
              <a:rPr lang="en-GB" dirty="0" smtClean="0">
                <a:solidFill>
                  <a:schemeClr val="tx1"/>
                </a:solidFill>
              </a:rPr>
              <a:t>Awarding bodies can </a:t>
            </a:r>
            <a:r>
              <a:rPr lang="en-GB" dirty="0">
                <a:solidFill>
                  <a:schemeClr val="tx1"/>
                </a:solidFill>
              </a:rPr>
              <a:t>decide on the other 50% so they may (or may not) be significant differences</a:t>
            </a:r>
          </a:p>
          <a:p>
            <a:r>
              <a:rPr lang="en-GB" dirty="0">
                <a:solidFill>
                  <a:schemeClr val="tx1"/>
                </a:solidFill>
              </a:rPr>
              <a:t>There may be some element of choice </a:t>
            </a:r>
            <a:r>
              <a:rPr lang="en-GB" dirty="0" smtClean="0">
                <a:solidFill>
                  <a:schemeClr val="tx1"/>
                </a:solidFill>
              </a:rPr>
              <a:t>for schools/students</a:t>
            </a:r>
            <a:endParaRPr lang="en-GB" dirty="0">
              <a:solidFill>
                <a:schemeClr val="tx1"/>
              </a:solidFill>
            </a:endParaRPr>
          </a:p>
          <a:p>
            <a:r>
              <a:rPr lang="en-GB" dirty="0" smtClean="0">
                <a:solidFill>
                  <a:schemeClr val="tx1"/>
                </a:solidFill>
              </a:rPr>
              <a:t>Further Mathematics should still be able to be taught </a:t>
            </a:r>
            <a:r>
              <a:rPr lang="en-GB" dirty="0">
                <a:solidFill>
                  <a:schemeClr val="tx1"/>
                </a:solidFill>
              </a:rPr>
              <a:t>alongside Mathematics</a:t>
            </a:r>
          </a:p>
        </p:txBody>
      </p:sp>
      <p:sp>
        <p:nvSpPr>
          <p:cNvPr id="3" name="Title 2"/>
          <p:cNvSpPr>
            <a:spLocks noGrp="1"/>
          </p:cNvSpPr>
          <p:nvPr>
            <p:ph type="title"/>
          </p:nvPr>
        </p:nvSpPr>
        <p:spPr/>
        <p:txBody>
          <a:bodyPr/>
          <a:lstStyle/>
          <a:p>
            <a:r>
              <a:rPr lang="en-GB" dirty="0"/>
              <a:t>2017 A level Further </a:t>
            </a:r>
            <a:r>
              <a:rPr lang="en-GB" dirty="0" smtClean="0"/>
              <a:t>Mathematics</a:t>
            </a:r>
            <a:endParaRPr lang="en-GB" dirty="0"/>
          </a:p>
        </p:txBody>
      </p:sp>
      <p:grpSp>
        <p:nvGrpSpPr>
          <p:cNvPr id="8" name="Group 7"/>
          <p:cNvGrpSpPr/>
          <p:nvPr/>
        </p:nvGrpSpPr>
        <p:grpSpPr>
          <a:xfrm>
            <a:off x="6376762" y="1844825"/>
            <a:ext cx="865771" cy="4248472"/>
            <a:chOff x="6704592" y="1268760"/>
            <a:chExt cx="865771" cy="4248472"/>
          </a:xfrm>
        </p:grpSpPr>
        <p:sp>
          <p:nvSpPr>
            <p:cNvPr id="5" name="Rectangle 4"/>
            <p:cNvSpPr/>
            <p:nvPr/>
          </p:nvSpPr>
          <p:spPr bwMode="auto">
            <a:xfrm>
              <a:off x="6706267" y="1268760"/>
              <a:ext cx="864096" cy="4248471"/>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4" name="Rectangle 3"/>
            <p:cNvSpPr/>
            <p:nvPr/>
          </p:nvSpPr>
          <p:spPr bwMode="auto">
            <a:xfrm>
              <a:off x="6704592" y="3429000"/>
              <a:ext cx="864096" cy="2088232"/>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grpSp>
      <p:sp>
        <p:nvSpPr>
          <p:cNvPr id="6" name="TextBox 5"/>
          <p:cNvSpPr txBox="1"/>
          <p:nvPr/>
        </p:nvSpPr>
        <p:spPr>
          <a:xfrm>
            <a:off x="7380312" y="1921492"/>
            <a:ext cx="1447173" cy="1754326"/>
          </a:xfrm>
          <a:prstGeom prst="rect">
            <a:avLst/>
          </a:prstGeom>
          <a:noFill/>
        </p:spPr>
        <p:txBody>
          <a:bodyPr wrap="square" rtlCol="0">
            <a:spAutoFit/>
          </a:bodyPr>
          <a:lstStyle/>
          <a:p>
            <a:r>
              <a:rPr lang="en-GB" dirty="0" smtClean="0"/>
              <a:t>Awarding bodies choose, may be pure or applied</a:t>
            </a:r>
            <a:endParaRPr lang="en-GB" dirty="0"/>
          </a:p>
        </p:txBody>
      </p:sp>
      <p:sp>
        <p:nvSpPr>
          <p:cNvPr id="7" name="TextBox 6"/>
          <p:cNvSpPr txBox="1"/>
          <p:nvPr/>
        </p:nvSpPr>
        <p:spPr>
          <a:xfrm>
            <a:off x="7369522" y="4316680"/>
            <a:ext cx="1521284" cy="1200329"/>
          </a:xfrm>
          <a:prstGeom prst="rect">
            <a:avLst/>
          </a:prstGeom>
          <a:noFill/>
        </p:spPr>
        <p:txBody>
          <a:bodyPr wrap="square" rtlCol="0">
            <a:spAutoFit/>
          </a:bodyPr>
          <a:lstStyle/>
          <a:p>
            <a:r>
              <a:rPr lang="en-GB" dirty="0" smtClean="0"/>
              <a:t>Compulsory content, all pure.</a:t>
            </a:r>
          </a:p>
          <a:p>
            <a:endParaRPr lang="en-GB" dirty="0"/>
          </a:p>
        </p:txBody>
      </p:sp>
    </p:spTree>
    <p:extLst>
      <p:ext uri="{BB962C8B-B14F-4D97-AF65-F5344CB8AC3E}">
        <p14:creationId xmlns:p14="http://schemas.microsoft.com/office/powerpoint/2010/main" val="612999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5"/>
            <a:ext cx="3960440" cy="4320479"/>
          </a:xfrm>
        </p:spPr>
        <p:txBody>
          <a:bodyPr/>
          <a:lstStyle/>
          <a:p>
            <a:r>
              <a:rPr lang="en-GB" dirty="0">
                <a:solidFill>
                  <a:schemeClr val="tx1"/>
                </a:solidFill>
              </a:rPr>
              <a:t>D</a:t>
            </a:r>
            <a:r>
              <a:rPr lang="en-GB" dirty="0" smtClean="0">
                <a:solidFill>
                  <a:schemeClr val="tx1"/>
                </a:solidFill>
              </a:rPr>
              <a:t>esigned to be a separate, valuable qualification</a:t>
            </a:r>
          </a:p>
          <a:p>
            <a:r>
              <a:rPr lang="en-GB" dirty="0" smtClean="0">
                <a:solidFill>
                  <a:schemeClr val="tx1"/>
                </a:solidFill>
              </a:rPr>
              <a:t>AS Further Mathematics must be at least 30% Pure </a:t>
            </a:r>
            <a:r>
              <a:rPr lang="en-GB" dirty="0">
                <a:solidFill>
                  <a:schemeClr val="tx1"/>
                </a:solidFill>
              </a:rPr>
              <a:t>Mathematics </a:t>
            </a:r>
            <a:r>
              <a:rPr lang="en-GB" dirty="0" smtClean="0">
                <a:solidFill>
                  <a:schemeClr val="tx1"/>
                </a:solidFill>
              </a:rPr>
              <a:t>with some </a:t>
            </a:r>
            <a:r>
              <a:rPr lang="en-GB" dirty="0">
                <a:solidFill>
                  <a:schemeClr val="tx1"/>
                </a:solidFill>
              </a:rPr>
              <a:t>compulsory content:</a:t>
            </a:r>
          </a:p>
          <a:p>
            <a:pPr lvl="1"/>
            <a:r>
              <a:rPr lang="en-GB" dirty="0">
                <a:solidFill>
                  <a:schemeClr val="tx1"/>
                </a:solidFill>
              </a:rPr>
              <a:t>Matrices </a:t>
            </a:r>
          </a:p>
          <a:p>
            <a:pPr lvl="1"/>
            <a:r>
              <a:rPr lang="en-GB" dirty="0">
                <a:solidFill>
                  <a:schemeClr val="tx1"/>
                </a:solidFill>
              </a:rPr>
              <a:t>Complex Numbers</a:t>
            </a:r>
          </a:p>
          <a:p>
            <a:endParaRPr lang="en-GB" dirty="0">
              <a:solidFill>
                <a:schemeClr val="tx1"/>
              </a:solidFill>
            </a:endParaRPr>
          </a:p>
        </p:txBody>
      </p:sp>
      <p:sp>
        <p:nvSpPr>
          <p:cNvPr id="3" name="Title 2"/>
          <p:cNvSpPr>
            <a:spLocks noGrp="1"/>
          </p:cNvSpPr>
          <p:nvPr>
            <p:ph type="title"/>
          </p:nvPr>
        </p:nvSpPr>
        <p:spPr/>
        <p:txBody>
          <a:bodyPr/>
          <a:lstStyle/>
          <a:p>
            <a:r>
              <a:rPr lang="en-GB" dirty="0" smtClean="0"/>
              <a:t>2017 AS level Further Mathematics</a:t>
            </a:r>
            <a:endParaRPr lang="en-GB" dirty="0"/>
          </a:p>
        </p:txBody>
      </p:sp>
      <p:grpSp>
        <p:nvGrpSpPr>
          <p:cNvPr id="8" name="Group 7"/>
          <p:cNvGrpSpPr/>
          <p:nvPr/>
        </p:nvGrpSpPr>
        <p:grpSpPr>
          <a:xfrm>
            <a:off x="4283969" y="1660181"/>
            <a:ext cx="4696789" cy="4920075"/>
            <a:chOff x="4555092" y="817835"/>
            <a:chExt cx="4696789" cy="4920075"/>
          </a:xfrm>
        </p:grpSpPr>
        <p:sp>
          <p:nvSpPr>
            <p:cNvPr id="4" name="Rectangle 3"/>
            <p:cNvSpPr/>
            <p:nvPr/>
          </p:nvSpPr>
          <p:spPr bwMode="auto">
            <a:xfrm>
              <a:off x="6156175" y="1694128"/>
              <a:ext cx="576065" cy="3895112"/>
            </a:xfrm>
            <a:prstGeom prst="rect">
              <a:avLst/>
            </a:prstGeom>
            <a:pattFill prst="smCheck">
              <a:fgClr>
                <a:srgbClr val="FF0000"/>
              </a:fgClr>
              <a:bgClr>
                <a:schemeClr val="bg1">
                  <a:lumMod val="75000"/>
                </a:schemeClr>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Times" charset="0"/>
                <a:ea typeface="ＭＳ Ｐゴシック" charset="0"/>
              </a:endParaRPr>
            </a:p>
          </p:txBody>
        </p:sp>
        <p:sp>
          <p:nvSpPr>
            <p:cNvPr id="5" name="Rectangle 4"/>
            <p:cNvSpPr/>
            <p:nvPr/>
          </p:nvSpPr>
          <p:spPr bwMode="auto">
            <a:xfrm>
              <a:off x="6156175" y="1268761"/>
              <a:ext cx="576065" cy="217969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6" name="TextBox 5"/>
            <p:cNvSpPr txBox="1"/>
            <p:nvPr/>
          </p:nvSpPr>
          <p:spPr>
            <a:xfrm>
              <a:off x="4895531" y="1481445"/>
              <a:ext cx="1152127" cy="1754326"/>
            </a:xfrm>
            <a:prstGeom prst="rect">
              <a:avLst/>
            </a:prstGeom>
            <a:noFill/>
          </p:spPr>
          <p:txBody>
            <a:bodyPr wrap="square" rtlCol="0">
              <a:spAutoFit/>
            </a:bodyPr>
            <a:lstStyle/>
            <a:p>
              <a:pPr algn="r"/>
              <a:r>
                <a:rPr lang="en-GB" dirty="0" smtClean="0"/>
                <a:t>Awarding bodies choose, may be pure or applied</a:t>
              </a:r>
              <a:endParaRPr lang="en-GB" dirty="0"/>
            </a:p>
          </p:txBody>
        </p:sp>
        <p:sp>
          <p:nvSpPr>
            <p:cNvPr id="7" name="TextBox 6"/>
            <p:cNvSpPr txBox="1"/>
            <p:nvPr/>
          </p:nvSpPr>
          <p:spPr>
            <a:xfrm>
              <a:off x="4555092" y="3952807"/>
              <a:ext cx="1492566" cy="1200329"/>
            </a:xfrm>
            <a:prstGeom prst="rect">
              <a:avLst/>
            </a:prstGeom>
            <a:noFill/>
          </p:spPr>
          <p:txBody>
            <a:bodyPr wrap="square" rtlCol="0">
              <a:spAutoFit/>
            </a:bodyPr>
            <a:lstStyle/>
            <a:p>
              <a:pPr algn="r"/>
              <a:r>
                <a:rPr lang="en-GB" dirty="0" smtClean="0"/>
                <a:t>Compulsory content, all pure.</a:t>
              </a:r>
            </a:p>
            <a:p>
              <a:pPr algn="r"/>
              <a:endParaRPr lang="en-GB" dirty="0"/>
            </a:p>
          </p:txBody>
        </p:sp>
        <p:sp>
          <p:nvSpPr>
            <p:cNvPr id="20" name="Rectangle 19"/>
            <p:cNvSpPr/>
            <p:nvPr/>
          </p:nvSpPr>
          <p:spPr bwMode="auto">
            <a:xfrm>
              <a:off x="7092280" y="3426275"/>
              <a:ext cx="576065" cy="216296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21" name="Rectangle 20"/>
            <p:cNvSpPr/>
            <p:nvPr/>
          </p:nvSpPr>
          <p:spPr bwMode="auto">
            <a:xfrm>
              <a:off x="7092280" y="5153135"/>
              <a:ext cx="576065" cy="428089"/>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a typeface="ＭＳ Ｐゴシック" charset="0"/>
              </a:endParaRPr>
            </a:p>
          </p:txBody>
        </p:sp>
        <p:sp>
          <p:nvSpPr>
            <p:cNvPr id="22" name="Rectangle 21"/>
            <p:cNvSpPr/>
            <p:nvPr/>
          </p:nvSpPr>
          <p:spPr bwMode="auto">
            <a:xfrm>
              <a:off x="7092279" y="4927947"/>
              <a:ext cx="576065" cy="214045"/>
            </a:xfrm>
            <a:prstGeom prst="rect">
              <a:avLst/>
            </a:prstGeom>
            <a:pattFill prst="smCheck">
              <a:fgClr>
                <a:srgbClr val="FF0000"/>
              </a:fgClr>
              <a:bgClr>
                <a:schemeClr val="bg1">
                  <a:lumMod val="75000"/>
                </a:schemeClr>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a typeface="ＭＳ Ｐゴシック" charset="0"/>
              </a:endParaRPr>
            </a:p>
          </p:txBody>
        </p:sp>
        <p:sp>
          <p:nvSpPr>
            <p:cNvPr id="23" name="Rectangle 22"/>
            <p:cNvSpPr/>
            <p:nvPr/>
          </p:nvSpPr>
          <p:spPr bwMode="auto">
            <a:xfrm>
              <a:off x="6156175" y="5161151"/>
              <a:ext cx="576065" cy="428089"/>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a typeface="ＭＳ Ｐゴシック" charset="0"/>
              </a:endParaRPr>
            </a:p>
          </p:txBody>
        </p:sp>
        <p:sp>
          <p:nvSpPr>
            <p:cNvPr id="24" name="Right Arrow 23"/>
            <p:cNvSpPr/>
            <p:nvPr/>
          </p:nvSpPr>
          <p:spPr bwMode="auto">
            <a:xfrm>
              <a:off x="6588224" y="5254037"/>
              <a:ext cx="648072" cy="242316"/>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25" name="Right Arrow 24"/>
            <p:cNvSpPr/>
            <p:nvPr/>
          </p:nvSpPr>
          <p:spPr bwMode="auto">
            <a:xfrm rot="2553357">
              <a:off x="6322185" y="4524702"/>
              <a:ext cx="1119455" cy="254598"/>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26" name="TextBox 25"/>
            <p:cNvSpPr txBox="1"/>
            <p:nvPr/>
          </p:nvSpPr>
          <p:spPr>
            <a:xfrm>
              <a:off x="7920240" y="5153135"/>
              <a:ext cx="1331641" cy="584775"/>
            </a:xfrm>
            <a:prstGeom prst="rect">
              <a:avLst/>
            </a:prstGeom>
            <a:noFill/>
          </p:spPr>
          <p:txBody>
            <a:bodyPr wrap="square" rtlCol="0">
              <a:spAutoFit/>
            </a:bodyPr>
            <a:lstStyle/>
            <a:p>
              <a:r>
                <a:rPr lang="en-GB" sz="1600" dirty="0" err="1" smtClean="0"/>
                <a:t>Compulsorycontent</a:t>
              </a:r>
              <a:endParaRPr lang="en-GB" sz="1600" dirty="0"/>
            </a:p>
          </p:txBody>
        </p:sp>
        <p:sp>
          <p:nvSpPr>
            <p:cNvPr id="27" name="TextBox 26"/>
            <p:cNvSpPr txBox="1"/>
            <p:nvPr/>
          </p:nvSpPr>
          <p:spPr>
            <a:xfrm>
              <a:off x="7914423" y="3940216"/>
              <a:ext cx="1331641" cy="1077218"/>
            </a:xfrm>
            <a:prstGeom prst="rect">
              <a:avLst/>
            </a:prstGeom>
            <a:noFill/>
          </p:spPr>
          <p:txBody>
            <a:bodyPr wrap="square" rtlCol="0">
              <a:spAutoFit/>
            </a:bodyPr>
            <a:lstStyle/>
            <a:p>
              <a:r>
                <a:rPr lang="en-GB" sz="1600" dirty="0" smtClean="0"/>
                <a:t>Optional board prescribed content</a:t>
              </a:r>
              <a:endParaRPr lang="en-GB" sz="1600" dirty="0"/>
            </a:p>
          </p:txBody>
        </p:sp>
        <p:sp>
          <p:nvSpPr>
            <p:cNvPr id="29" name="Right Arrow 28"/>
            <p:cNvSpPr/>
            <p:nvPr/>
          </p:nvSpPr>
          <p:spPr bwMode="auto">
            <a:xfrm rot="3396355">
              <a:off x="6111242" y="3203846"/>
              <a:ext cx="1655149" cy="235140"/>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cxnSp>
          <p:nvCxnSpPr>
            <p:cNvPr id="31" name="Straight Arrow Connector 30"/>
            <p:cNvCxnSpPr>
              <a:stCxn id="27" idx="1"/>
            </p:cNvCxnSpPr>
            <p:nvPr/>
          </p:nvCxnSpPr>
          <p:spPr bwMode="auto">
            <a:xfrm flipH="1">
              <a:off x="7504726" y="4478825"/>
              <a:ext cx="409697" cy="51370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Arrow Connector 33"/>
            <p:cNvCxnSpPr>
              <a:stCxn id="26" idx="1"/>
            </p:cNvCxnSpPr>
            <p:nvPr/>
          </p:nvCxnSpPr>
          <p:spPr bwMode="auto">
            <a:xfrm flipH="1" flipV="1">
              <a:off x="7492470" y="5375196"/>
              <a:ext cx="427770" cy="7032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p:cNvSpPr txBox="1"/>
            <p:nvPr/>
          </p:nvSpPr>
          <p:spPr>
            <a:xfrm>
              <a:off x="5813232" y="817835"/>
              <a:ext cx="1261949" cy="369332"/>
            </a:xfrm>
            <a:prstGeom prst="rect">
              <a:avLst/>
            </a:prstGeom>
            <a:noFill/>
          </p:spPr>
          <p:txBody>
            <a:bodyPr wrap="none" rtlCol="0">
              <a:spAutoFit/>
            </a:bodyPr>
            <a:lstStyle/>
            <a:p>
              <a:r>
                <a:rPr lang="en-GB" dirty="0" smtClean="0"/>
                <a:t>A level FM</a:t>
              </a:r>
              <a:endParaRPr lang="en-GB" dirty="0"/>
            </a:p>
          </p:txBody>
        </p:sp>
        <p:sp>
          <p:nvSpPr>
            <p:cNvPr id="37" name="TextBox 36"/>
            <p:cNvSpPr txBox="1"/>
            <p:nvPr/>
          </p:nvSpPr>
          <p:spPr>
            <a:xfrm>
              <a:off x="6924054" y="2900309"/>
              <a:ext cx="1428596" cy="369332"/>
            </a:xfrm>
            <a:prstGeom prst="rect">
              <a:avLst/>
            </a:prstGeom>
            <a:noFill/>
          </p:spPr>
          <p:txBody>
            <a:bodyPr wrap="none" rtlCol="0">
              <a:spAutoFit/>
            </a:bodyPr>
            <a:lstStyle/>
            <a:p>
              <a:r>
                <a:rPr lang="en-GB" dirty="0" smtClean="0"/>
                <a:t>AS level FM</a:t>
              </a:r>
              <a:endParaRPr lang="en-GB" dirty="0"/>
            </a:p>
          </p:txBody>
        </p:sp>
      </p:grpSp>
    </p:spTree>
    <p:extLst>
      <p:ext uri="{BB962C8B-B14F-4D97-AF65-F5344CB8AC3E}">
        <p14:creationId xmlns:p14="http://schemas.microsoft.com/office/powerpoint/2010/main" val="136652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0" y="1268758"/>
            <a:ext cx="4443086" cy="4104457"/>
          </a:xfrm>
        </p:spPr>
      </p:pic>
      <p:sp>
        <p:nvSpPr>
          <p:cNvPr id="4" name="TextBox 2"/>
          <p:cNvSpPr txBox="1">
            <a:spLocks noChangeArrowheads="1"/>
          </p:cNvSpPr>
          <p:nvPr/>
        </p:nvSpPr>
        <p:spPr bwMode="auto">
          <a:xfrm>
            <a:off x="4499992" y="1196752"/>
            <a:ext cx="4536504" cy="4401205"/>
          </a:xfrm>
          <a:prstGeom prst="rect">
            <a:avLst/>
          </a:prstGeom>
          <a:noFill/>
          <a:ln>
            <a:noFill/>
          </a:ln>
          <a:extLst/>
        </p:spPr>
        <p:txBody>
          <a:bodyPr wrap="square">
            <a:spAutoFit/>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84" charset="0"/>
                <a:ea typeface="MS PGothic" pitchFamily="34" charset="-128"/>
              </a:defRPr>
            </a:lvl9pPr>
          </a:lstStyle>
          <a:p>
            <a:r>
              <a:rPr lang="en-GB" sz="3200" b="1" dirty="0" smtClean="0">
                <a:solidFill>
                  <a:srgbClr val="D2002A"/>
                </a:solidFill>
                <a:latin typeface="Arial"/>
                <a:cs typeface="Arial"/>
              </a:rPr>
              <a:t>2017 A levels in Mathematics and Further Mathematics: </a:t>
            </a:r>
          </a:p>
          <a:p>
            <a:endParaRPr lang="en-GB" sz="3200" b="1" i="1" dirty="0">
              <a:solidFill>
                <a:srgbClr val="D2002A"/>
              </a:solidFill>
              <a:latin typeface="Arial"/>
              <a:cs typeface="Arial"/>
            </a:endParaRPr>
          </a:p>
          <a:p>
            <a:r>
              <a:rPr lang="en-GB" sz="2800" b="1" i="1" dirty="0" smtClean="0">
                <a:solidFill>
                  <a:srgbClr val="D2002A"/>
                </a:solidFill>
                <a:latin typeface="Arial"/>
                <a:cs typeface="Arial"/>
              </a:rPr>
              <a:t>Opportunities and Risks</a:t>
            </a:r>
          </a:p>
          <a:p>
            <a:endParaRPr lang="en-GB" sz="4000" b="1" i="1" dirty="0">
              <a:solidFill>
                <a:srgbClr val="D2002A"/>
              </a:solidFill>
              <a:latin typeface="Arial"/>
              <a:cs typeface="Arial"/>
            </a:endParaRPr>
          </a:p>
          <a:p>
            <a:r>
              <a:rPr lang="en-GB" b="1" i="1" dirty="0" smtClean="0">
                <a:solidFill>
                  <a:srgbClr val="D2002A"/>
                </a:solidFill>
                <a:latin typeface="Arial"/>
                <a:cs typeface="Arial"/>
              </a:rPr>
              <a:t>Kevin Lord</a:t>
            </a:r>
          </a:p>
          <a:p>
            <a:r>
              <a:rPr lang="en-GB" altLang="en-US" b="1" i="1" dirty="0" smtClean="0">
                <a:solidFill>
                  <a:srgbClr val="D2002A"/>
                </a:solidFill>
                <a:latin typeface="Arial"/>
                <a:cs typeface="Arial"/>
              </a:rPr>
              <a:t>FMSP Programme Leader</a:t>
            </a:r>
          </a:p>
          <a:p>
            <a:r>
              <a:rPr lang="en-GB" altLang="en-US" sz="2000" b="1" i="1" dirty="0" smtClean="0">
                <a:solidFill>
                  <a:srgbClr val="D2002A"/>
                </a:solidFill>
                <a:latin typeface="Arial"/>
                <a:cs typeface="Arial"/>
                <a:hlinkClick r:id="rId4"/>
              </a:rPr>
              <a:t>kevin.lord@mei.org.uk</a:t>
            </a:r>
            <a:r>
              <a:rPr lang="en-GB" altLang="en-US" sz="2800" b="1" i="1" dirty="0" smtClean="0">
                <a:solidFill>
                  <a:srgbClr val="D2002A"/>
                </a:solidFill>
                <a:latin typeface="Arial"/>
                <a:cs typeface="Arial"/>
              </a:rPr>
              <a:t> </a:t>
            </a:r>
            <a:endParaRPr lang="en-US" altLang="en-US" sz="2800" b="1" i="1" dirty="0">
              <a:solidFill>
                <a:srgbClr val="D2002A"/>
              </a:solidFill>
              <a:latin typeface="Arial"/>
              <a:cs typeface="Arial"/>
            </a:endParaRPr>
          </a:p>
        </p:txBody>
      </p:sp>
    </p:spTree>
    <p:extLst>
      <p:ext uri="{BB962C8B-B14F-4D97-AF65-F5344CB8AC3E}">
        <p14:creationId xmlns:p14="http://schemas.microsoft.com/office/powerpoint/2010/main" val="4134932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Updated guide to </a:t>
            </a:r>
            <a:r>
              <a:rPr lang="en-US" dirty="0" smtClean="0"/>
              <a:t/>
            </a:r>
            <a:br>
              <a:rPr lang="en-US" dirty="0" smtClean="0"/>
            </a:br>
            <a:r>
              <a:rPr lang="en-US" dirty="0" smtClean="0"/>
              <a:t>pre-university maths</a:t>
            </a:r>
            <a:br>
              <a:rPr lang="en-US" dirty="0" smtClean="0"/>
            </a:br>
            <a:r>
              <a:rPr lang="en-US" dirty="0" smtClean="0"/>
              <a:t>courses is being published</a:t>
            </a:r>
            <a:br>
              <a:rPr lang="en-US" dirty="0" smtClean="0"/>
            </a:br>
            <a:r>
              <a:rPr lang="en-US" dirty="0" smtClean="0"/>
              <a:t>by Sigma soon</a:t>
            </a:r>
          </a:p>
          <a:p>
            <a:endParaRPr lang="en-GB" dirty="0"/>
          </a:p>
          <a:p>
            <a:r>
              <a:rPr lang="en-GB" dirty="0" smtClean="0"/>
              <a:t>New A level Specifications </a:t>
            </a:r>
            <a:br>
              <a:rPr lang="en-GB" dirty="0" smtClean="0"/>
            </a:br>
            <a:r>
              <a:rPr lang="en-GB" dirty="0" smtClean="0"/>
              <a:t>for maths available from</a:t>
            </a:r>
            <a:br>
              <a:rPr lang="en-GB" dirty="0" smtClean="0"/>
            </a:br>
            <a:r>
              <a:rPr lang="en-GB" dirty="0" smtClean="0"/>
              <a:t>9</a:t>
            </a:r>
            <a:r>
              <a:rPr lang="en-GB" baseline="30000" dirty="0" smtClean="0"/>
              <a:t>th</a:t>
            </a:r>
            <a:r>
              <a:rPr lang="en-GB" dirty="0" smtClean="0"/>
              <a:t> June (unaccredited)</a:t>
            </a:r>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1666"/>
          <a:stretch/>
        </p:blipFill>
        <p:spPr>
          <a:xfrm>
            <a:off x="4824885" y="913856"/>
            <a:ext cx="3995587" cy="5688632"/>
          </a:xfrm>
          <a:prstGeom prst="rect">
            <a:avLst/>
          </a:prstGeom>
          <a:ln>
            <a:solidFill>
              <a:schemeClr val="tx1"/>
            </a:solidFill>
          </a:ln>
        </p:spPr>
      </p:pic>
    </p:spTree>
    <p:extLst>
      <p:ext uri="{BB962C8B-B14F-4D97-AF65-F5344CB8AC3E}">
        <p14:creationId xmlns:p14="http://schemas.microsoft.com/office/powerpoint/2010/main" val="261978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5"/>
            <a:ext cx="8424936" cy="4743376"/>
          </a:xfrm>
        </p:spPr>
        <p:txBody>
          <a:bodyPr/>
          <a:lstStyle/>
          <a:p>
            <a:r>
              <a:rPr lang="en-GB" dirty="0" smtClean="0">
                <a:solidFill>
                  <a:schemeClr val="tx1"/>
                </a:solidFill>
              </a:rPr>
              <a:t>2015 - new funding arrangements for post-16 students </a:t>
            </a:r>
          </a:p>
          <a:p>
            <a:r>
              <a:rPr lang="en-GB" dirty="0" smtClean="0">
                <a:solidFill>
                  <a:schemeClr val="tx1"/>
                </a:solidFill>
              </a:rPr>
              <a:t>c. £4000 per year for a student following a full-time course</a:t>
            </a:r>
          </a:p>
          <a:p>
            <a:r>
              <a:rPr lang="en-GB" dirty="0" smtClean="0">
                <a:solidFill>
                  <a:schemeClr val="tx1"/>
                </a:solidFill>
              </a:rPr>
              <a:t>Funding is for a programme equivalent to just over 3 A levels, instead of per subject taken</a:t>
            </a:r>
          </a:p>
          <a:p>
            <a:r>
              <a:rPr lang="en-GB" dirty="0" smtClean="0">
                <a:solidFill>
                  <a:schemeClr val="tx1"/>
                </a:solidFill>
              </a:rPr>
              <a:t>10% uplift available for students following a large programme (equivalent to 4 A levels) but only if they achieve A*- B in all subjects</a:t>
            </a:r>
            <a:r>
              <a:rPr lang="en-GB" dirty="0" smtClean="0"/>
              <a:t/>
            </a:r>
            <a:br>
              <a:rPr lang="en-GB" dirty="0" smtClean="0"/>
            </a:br>
            <a:endParaRPr lang="en-GB" sz="1200" dirty="0" smtClean="0"/>
          </a:p>
          <a:p>
            <a:r>
              <a:rPr lang="en-GB" b="1" dirty="0">
                <a:solidFill>
                  <a:srgbClr val="C00000"/>
                </a:solidFill>
              </a:rPr>
              <a:t>Schools/colleges </a:t>
            </a:r>
            <a:r>
              <a:rPr lang="en-GB" b="1" dirty="0" smtClean="0">
                <a:solidFill>
                  <a:srgbClr val="C00000"/>
                </a:solidFill>
              </a:rPr>
              <a:t>reducing number of A levels offered</a:t>
            </a:r>
            <a:endParaRPr lang="en-GB" b="1" dirty="0">
              <a:solidFill>
                <a:srgbClr val="C00000"/>
              </a:solidFill>
            </a:endParaRPr>
          </a:p>
          <a:p>
            <a:r>
              <a:rPr lang="en-GB" b="1" dirty="0" smtClean="0">
                <a:solidFill>
                  <a:srgbClr val="C00000"/>
                </a:solidFill>
              </a:rPr>
              <a:t>Minimum class size for viable groups is increasing</a:t>
            </a:r>
          </a:p>
          <a:p>
            <a:r>
              <a:rPr lang="en-GB" b="1" dirty="0" smtClean="0">
                <a:solidFill>
                  <a:srgbClr val="C00000"/>
                </a:solidFill>
              </a:rPr>
              <a:t>Further Maths often a 4</a:t>
            </a:r>
            <a:r>
              <a:rPr lang="en-GB" b="1" baseline="30000" dirty="0" smtClean="0">
                <a:solidFill>
                  <a:srgbClr val="C00000"/>
                </a:solidFill>
              </a:rPr>
              <a:t>th</a:t>
            </a:r>
            <a:r>
              <a:rPr lang="en-GB" b="1" dirty="0" smtClean="0">
                <a:solidFill>
                  <a:srgbClr val="C00000"/>
                </a:solidFill>
              </a:rPr>
              <a:t> option and low numbers </a:t>
            </a:r>
            <a:endParaRPr lang="en-GB" b="1" dirty="0">
              <a:solidFill>
                <a:srgbClr val="C00000"/>
              </a:solidFill>
            </a:endParaRPr>
          </a:p>
          <a:p>
            <a:endParaRPr lang="en-US" dirty="0"/>
          </a:p>
        </p:txBody>
      </p:sp>
      <p:sp>
        <p:nvSpPr>
          <p:cNvPr id="3" name="Title 2"/>
          <p:cNvSpPr>
            <a:spLocks noGrp="1"/>
          </p:cNvSpPr>
          <p:nvPr>
            <p:ph type="title"/>
          </p:nvPr>
        </p:nvSpPr>
        <p:spPr/>
        <p:txBody>
          <a:bodyPr/>
          <a:lstStyle/>
          <a:p>
            <a:r>
              <a:rPr lang="en-GB" dirty="0" smtClean="0"/>
              <a:t>Changes</a:t>
            </a:r>
            <a:r>
              <a:rPr lang="en-GB" baseline="0" dirty="0" smtClean="0"/>
              <a:t> to A level – Funding</a:t>
            </a:r>
            <a:endParaRPr lang="en-US" dirty="0"/>
          </a:p>
        </p:txBody>
      </p:sp>
    </p:spTree>
    <p:extLst>
      <p:ext uri="{BB962C8B-B14F-4D97-AF65-F5344CB8AC3E}">
        <p14:creationId xmlns:p14="http://schemas.microsoft.com/office/powerpoint/2010/main" val="1474748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chemeClr val="tx1"/>
                </a:solidFill>
              </a:rPr>
              <a:t>Currently supply of A level Further Mathematics students (c.15 000) is meeting demand from HE STEM courses</a:t>
            </a:r>
          </a:p>
          <a:p>
            <a:r>
              <a:rPr lang="en-GB" dirty="0" smtClean="0">
                <a:solidFill>
                  <a:schemeClr val="tx1"/>
                </a:solidFill>
              </a:rPr>
              <a:t>Access to provision for Further Mathematics in schools, colleges and through FMSP has never been better</a:t>
            </a:r>
          </a:p>
          <a:p>
            <a:r>
              <a:rPr lang="en-GB" dirty="0" smtClean="0">
                <a:solidFill>
                  <a:schemeClr val="tx1"/>
                </a:solidFill>
              </a:rPr>
              <a:t>New A level courses starting in 2017</a:t>
            </a:r>
          </a:p>
          <a:p>
            <a:r>
              <a:rPr lang="en-GB" dirty="0" smtClean="0">
                <a:solidFill>
                  <a:schemeClr val="tx1"/>
                </a:solidFill>
              </a:rPr>
              <a:t>Changes to AS levels and funding may result in reduction in A level subject choice and offer to students</a:t>
            </a:r>
          </a:p>
          <a:p>
            <a:r>
              <a:rPr lang="en-GB" b="1" dirty="0" smtClean="0">
                <a:solidFill>
                  <a:srgbClr val="C00000"/>
                </a:solidFill>
              </a:rPr>
              <a:t>Studying 3 A levels leaves room in the timetable for enrichment such as EPQs, Core Maths, and AS/A level Further Mathematics</a:t>
            </a:r>
            <a:endParaRPr lang="en-US" b="1" dirty="0">
              <a:solidFill>
                <a:srgbClr val="C00000"/>
              </a:solidFill>
            </a:endParaRPr>
          </a:p>
        </p:txBody>
      </p:sp>
      <p:sp>
        <p:nvSpPr>
          <p:cNvPr id="3" name="Title 2"/>
          <p:cNvSpPr>
            <a:spLocks noGrp="1"/>
          </p:cNvSpPr>
          <p:nvPr>
            <p:ph type="title"/>
          </p:nvPr>
        </p:nvSpPr>
        <p:spPr/>
        <p:txBody>
          <a:bodyPr/>
          <a:lstStyle/>
          <a:p>
            <a:r>
              <a:rPr lang="en-GB" dirty="0" smtClean="0"/>
              <a:t>Opportunities</a:t>
            </a:r>
            <a:endParaRPr lang="en-US" dirty="0"/>
          </a:p>
        </p:txBody>
      </p:sp>
    </p:spTree>
    <p:extLst>
      <p:ext uri="{BB962C8B-B14F-4D97-AF65-F5344CB8AC3E}">
        <p14:creationId xmlns:p14="http://schemas.microsoft.com/office/powerpoint/2010/main" val="2522608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700808"/>
            <a:ext cx="8352928" cy="4743376"/>
          </a:xfrm>
        </p:spPr>
        <p:txBody>
          <a:bodyPr/>
          <a:lstStyle/>
          <a:p>
            <a:r>
              <a:rPr lang="en-GB" sz="2800" dirty="0" smtClean="0">
                <a:solidFill>
                  <a:schemeClr val="tx1"/>
                </a:solidFill>
              </a:rPr>
              <a:t>Provide a clear, strong message about the importance/usefulness of studying AS or A level Further Mathematics</a:t>
            </a:r>
          </a:p>
          <a:p>
            <a:pPr lvl="1"/>
            <a:r>
              <a:rPr lang="en-GB" sz="2800" dirty="0" smtClean="0">
                <a:solidFill>
                  <a:schemeClr val="tx1"/>
                </a:solidFill>
              </a:rPr>
              <a:t>Evidence to support teachers in maintaining provision</a:t>
            </a:r>
          </a:p>
          <a:p>
            <a:pPr lvl="1"/>
            <a:r>
              <a:rPr lang="en-GB" sz="2800" dirty="0" smtClean="0">
                <a:solidFill>
                  <a:schemeClr val="tx1"/>
                </a:solidFill>
              </a:rPr>
              <a:t>Evidence to persuade students to choose the course</a:t>
            </a:r>
            <a:endParaRPr lang="en-GB" sz="2800" dirty="0">
              <a:solidFill>
                <a:schemeClr val="tx1"/>
              </a:solidFill>
            </a:endParaRPr>
          </a:p>
          <a:p>
            <a:r>
              <a:rPr lang="en-GB" sz="2800" dirty="0" smtClean="0">
                <a:solidFill>
                  <a:schemeClr val="tx1"/>
                </a:solidFill>
              </a:rPr>
              <a:t>Provide a clear, strong message to government about the need to support provision for Further Mathematics, in particular AS level</a:t>
            </a:r>
            <a:endParaRPr lang="en-US" sz="2800" dirty="0">
              <a:solidFill>
                <a:schemeClr val="tx1"/>
              </a:solidFill>
            </a:endParaRPr>
          </a:p>
        </p:txBody>
      </p:sp>
      <p:sp>
        <p:nvSpPr>
          <p:cNvPr id="3" name="Title 2"/>
          <p:cNvSpPr>
            <a:spLocks noGrp="1"/>
          </p:cNvSpPr>
          <p:nvPr>
            <p:ph type="title"/>
          </p:nvPr>
        </p:nvSpPr>
        <p:spPr>
          <a:xfrm>
            <a:off x="395536" y="817835"/>
            <a:ext cx="8352928" cy="778098"/>
          </a:xfrm>
        </p:spPr>
        <p:txBody>
          <a:bodyPr/>
          <a:lstStyle/>
          <a:p>
            <a:r>
              <a:rPr lang="en-GB" dirty="0" smtClean="0"/>
              <a:t>Action for university maths departments</a:t>
            </a:r>
            <a:endParaRPr lang="en-US" dirty="0"/>
          </a:p>
        </p:txBody>
      </p:sp>
    </p:spTree>
    <p:extLst>
      <p:ext uri="{BB962C8B-B14F-4D97-AF65-F5344CB8AC3E}">
        <p14:creationId xmlns:p14="http://schemas.microsoft.com/office/powerpoint/2010/main" val="198384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5125" y="765175"/>
            <a:ext cx="8455025" cy="1139825"/>
          </a:xfrm>
        </p:spPr>
        <p:txBody>
          <a:bodyPr/>
          <a:lstStyle/>
          <a:p>
            <a:pPr eaLnBrk="1" hangingPunct="1">
              <a:defRPr/>
            </a:pPr>
            <a:r>
              <a:rPr lang="en-GB" sz="3600" dirty="0" smtClean="0">
                <a:cs typeface="Arial"/>
              </a:rPr>
              <a:t>The Further Mathematics Support Programme</a:t>
            </a:r>
          </a:p>
        </p:txBody>
      </p:sp>
      <p:sp>
        <p:nvSpPr>
          <p:cNvPr id="3075" name="Rectangle 3"/>
          <p:cNvSpPr>
            <a:spLocks noGrp="1" noChangeArrowheads="1"/>
          </p:cNvSpPr>
          <p:nvPr>
            <p:ph idx="1"/>
          </p:nvPr>
        </p:nvSpPr>
        <p:spPr>
          <a:xfrm>
            <a:off x="344488" y="2133600"/>
            <a:ext cx="4875212" cy="1481138"/>
          </a:xfrm>
        </p:spPr>
        <p:txBody>
          <a:bodyPr/>
          <a:lstStyle/>
          <a:p>
            <a:pPr marL="0" indent="0" eaLnBrk="1" hangingPunct="1">
              <a:buFont typeface="Wingdings" pitchFamily="2" charset="2"/>
              <a:buNone/>
              <a:defRPr/>
            </a:pPr>
            <a:r>
              <a:rPr lang="en-GB" sz="2300" dirty="0" smtClean="0">
                <a:solidFill>
                  <a:schemeClr val="tx1"/>
                </a:solidFill>
              </a:rPr>
              <a:t>The FMSP aims is to increase the uptake of AS and A level Further Mathematics to ensure that more students reach their potential in mathematics.</a:t>
            </a:r>
          </a:p>
          <a:p>
            <a:pPr eaLnBrk="1" hangingPunct="1">
              <a:buFont typeface="Wingdings" pitchFamily="2" charset="2"/>
              <a:buNone/>
              <a:defRPr/>
            </a:pPr>
            <a:endParaRPr lang="en-GB" sz="1400" dirty="0" smtClean="0">
              <a:solidFill>
                <a:schemeClr val="tx1"/>
              </a:solidFill>
            </a:endParaRPr>
          </a:p>
          <a:p>
            <a:pPr marL="0" indent="0" eaLnBrk="1" hangingPunct="1">
              <a:buFont typeface="Wingdings" pitchFamily="2" charset="2"/>
              <a:buNone/>
              <a:defRPr/>
            </a:pPr>
            <a:r>
              <a:rPr lang="en-GB" dirty="0" smtClean="0">
                <a:solidFill>
                  <a:schemeClr val="tx1"/>
                </a:solidFill>
              </a:rPr>
              <a:t/>
            </a:r>
            <a:br>
              <a:rPr lang="en-GB" dirty="0" smtClean="0">
                <a:solidFill>
                  <a:schemeClr val="tx1"/>
                </a:solidFill>
              </a:rPr>
            </a:br>
            <a:endParaRPr lang="en-GB" dirty="0" smtClean="0">
              <a:solidFill>
                <a:schemeClr val="tx1"/>
              </a:solidFill>
            </a:endParaRPr>
          </a:p>
          <a:p>
            <a:pPr eaLnBrk="1" hangingPunct="1">
              <a:buFont typeface="Wingdings" pitchFamily="2" charset="2"/>
              <a:buNone/>
              <a:defRPr/>
            </a:pPr>
            <a:endParaRPr lang="en-GB" dirty="0" smtClean="0"/>
          </a:p>
          <a:p>
            <a:pPr eaLnBrk="1" hangingPunct="1">
              <a:buFont typeface="Wingdings" pitchFamily="2" charset="2"/>
              <a:buNone/>
              <a:defRPr/>
            </a:pPr>
            <a:endParaRPr lang="en-GB" dirty="0" smtClean="0"/>
          </a:p>
          <a:p>
            <a:pPr eaLnBrk="1" hangingPunct="1">
              <a:buFont typeface="Wingdings" pitchFamily="2" charset="2"/>
              <a:buNone/>
              <a:defRPr/>
            </a:pPr>
            <a:endParaRPr lang="en-GB" dirty="0" smtClean="0"/>
          </a:p>
        </p:txBody>
      </p:sp>
      <p:sp>
        <p:nvSpPr>
          <p:cNvPr id="41988" name="TextBox 1"/>
          <p:cNvSpPr txBox="1">
            <a:spLocks noChangeArrowheads="1"/>
          </p:cNvSpPr>
          <p:nvPr/>
        </p:nvSpPr>
        <p:spPr bwMode="auto">
          <a:xfrm>
            <a:off x="344488" y="5811838"/>
            <a:ext cx="825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2400" dirty="0"/>
              <a:t>To find out more visit  </a:t>
            </a:r>
            <a:r>
              <a:rPr lang="en-GB" altLang="en-US" sz="2400" i="1" dirty="0">
                <a:solidFill>
                  <a:srgbClr val="3C3C3B"/>
                </a:solidFill>
                <a:hlinkClick r:id="rId3"/>
              </a:rPr>
              <a:t>www.furthermaths.org.uk</a:t>
            </a:r>
            <a:endParaRPr lang="en-GB" altLang="en-US" sz="2400" i="1" dirty="0">
              <a:solidFill>
                <a:srgbClr val="3C3C3B"/>
              </a:solidFill>
            </a:endParaRPr>
          </a:p>
        </p:txBody>
      </p:sp>
      <p:sp>
        <p:nvSpPr>
          <p:cNvPr id="41989" name="Rectangle 1"/>
          <p:cNvSpPr>
            <a:spLocks noChangeArrowheads="1"/>
          </p:cNvSpPr>
          <p:nvPr/>
        </p:nvSpPr>
        <p:spPr bwMode="auto">
          <a:xfrm>
            <a:off x="344488" y="4027488"/>
            <a:ext cx="48958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sz="2200" dirty="0"/>
              <a:t>The FMSP website has further advice on studying A level Mathematics and Further Mathematics, enrichment resources for students and information on applying to university.</a:t>
            </a:r>
          </a:p>
        </p:txBody>
      </p:sp>
      <p:pic>
        <p:nvPicPr>
          <p:cNvPr id="41990" name="Picture 2" descr="websi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768475"/>
            <a:ext cx="3622675"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528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smtClean="0">
                <a:solidFill>
                  <a:schemeClr val="tx1"/>
                </a:solidFill>
              </a:rPr>
              <a:t>The Further Mathematics Support Programme</a:t>
            </a:r>
          </a:p>
          <a:p>
            <a:r>
              <a:rPr lang="en-GB" sz="2800" dirty="0" smtClean="0">
                <a:solidFill>
                  <a:schemeClr val="tx1"/>
                </a:solidFill>
              </a:rPr>
              <a:t>Current state of A level Mathematics and Further Mathematics participation and provision in schools</a:t>
            </a:r>
          </a:p>
          <a:p>
            <a:r>
              <a:rPr lang="en-GB" sz="2800" dirty="0" smtClean="0">
                <a:solidFill>
                  <a:schemeClr val="tx1"/>
                </a:solidFill>
              </a:rPr>
              <a:t>Entry requirements for higher education</a:t>
            </a:r>
          </a:p>
          <a:p>
            <a:r>
              <a:rPr lang="en-GB" sz="2800" dirty="0" smtClean="0">
                <a:solidFill>
                  <a:schemeClr val="tx1"/>
                </a:solidFill>
              </a:rPr>
              <a:t>Changes to A level –structure, content and funding</a:t>
            </a:r>
          </a:p>
          <a:p>
            <a:r>
              <a:rPr lang="en-GB" sz="2800" dirty="0" smtClean="0">
                <a:solidFill>
                  <a:schemeClr val="tx1"/>
                </a:solidFill>
              </a:rPr>
              <a:t>Risks and opportunities</a:t>
            </a:r>
          </a:p>
          <a:p>
            <a:r>
              <a:rPr lang="en-GB" sz="2800" dirty="0" smtClean="0">
                <a:solidFill>
                  <a:schemeClr val="tx1"/>
                </a:solidFill>
              </a:rPr>
              <a:t>Action for university mathematics departments</a:t>
            </a:r>
            <a:endParaRPr lang="en-US" sz="2800" dirty="0">
              <a:solidFill>
                <a:schemeClr val="tx1"/>
              </a:solidFill>
            </a:endParaRPr>
          </a:p>
        </p:txBody>
      </p:sp>
      <p:sp>
        <p:nvSpPr>
          <p:cNvPr id="3" name="Title 2"/>
          <p:cNvSpPr>
            <a:spLocks noGrp="1"/>
          </p:cNvSpPr>
          <p:nvPr>
            <p:ph type="title"/>
          </p:nvPr>
        </p:nvSpPr>
        <p:spPr/>
        <p:txBody>
          <a:bodyPr/>
          <a:lstStyle/>
          <a:p>
            <a:r>
              <a:rPr lang="en-GB" dirty="0" smtClean="0"/>
              <a:t>Overview</a:t>
            </a:r>
            <a:endParaRPr lang="en-US" dirty="0"/>
          </a:p>
        </p:txBody>
      </p:sp>
    </p:spTree>
    <p:extLst>
      <p:ext uri="{BB962C8B-B14F-4D97-AF65-F5344CB8AC3E}">
        <p14:creationId xmlns:p14="http://schemas.microsoft.com/office/powerpoint/2010/main" val="2052491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352928" cy="4743376"/>
          </a:xfrm>
        </p:spPr>
        <p:txBody>
          <a:bodyPr/>
          <a:lstStyle/>
          <a:p>
            <a:pPr lvl="0"/>
            <a:r>
              <a:rPr lang="en-GB" sz="2800" dirty="0" smtClean="0">
                <a:solidFill>
                  <a:schemeClr val="tx1"/>
                </a:solidFill>
              </a:rPr>
              <a:t>Increase </a:t>
            </a:r>
            <a:r>
              <a:rPr lang="en-GB" sz="2800" dirty="0">
                <a:solidFill>
                  <a:schemeClr val="tx1"/>
                </a:solidFill>
              </a:rPr>
              <a:t>participation in AS/A level Mathematics and Further Mathematics, particularly that of </a:t>
            </a:r>
            <a:r>
              <a:rPr lang="en-GB" sz="2800" dirty="0" smtClean="0">
                <a:solidFill>
                  <a:schemeClr val="tx1"/>
                </a:solidFill>
              </a:rPr>
              <a:t>girls</a:t>
            </a:r>
            <a:br>
              <a:rPr lang="en-GB" sz="2800" dirty="0" smtClean="0">
                <a:solidFill>
                  <a:schemeClr val="tx1"/>
                </a:solidFill>
              </a:rPr>
            </a:br>
            <a:endParaRPr lang="en-GB" sz="2800" dirty="0">
              <a:solidFill>
                <a:schemeClr val="tx1"/>
              </a:solidFill>
            </a:endParaRPr>
          </a:p>
          <a:p>
            <a:pPr lvl="0"/>
            <a:r>
              <a:rPr lang="en-GB" sz="2800" dirty="0">
                <a:solidFill>
                  <a:schemeClr val="tx1"/>
                </a:solidFill>
              </a:rPr>
              <a:t>Increase capacity within schools and colleges to provide high quality mathematics </a:t>
            </a:r>
            <a:r>
              <a:rPr lang="en-GB" sz="2800" dirty="0" smtClean="0">
                <a:solidFill>
                  <a:schemeClr val="tx1"/>
                </a:solidFill>
              </a:rPr>
              <a:t>teaching</a:t>
            </a:r>
          </a:p>
          <a:p>
            <a:pPr lvl="0"/>
            <a:endParaRPr lang="en-GB" sz="1400" dirty="0">
              <a:solidFill>
                <a:schemeClr val="tx1"/>
              </a:solidFill>
            </a:endParaRPr>
          </a:p>
          <a:p>
            <a:pPr marL="72900" indent="0">
              <a:buNone/>
            </a:pPr>
            <a:r>
              <a:rPr lang="en-GB" sz="2800" dirty="0" smtClean="0">
                <a:solidFill>
                  <a:schemeClr val="tx1"/>
                </a:solidFill>
              </a:rPr>
              <a:t>These aims </a:t>
            </a:r>
            <a:r>
              <a:rPr lang="en-GB" sz="2800" dirty="0">
                <a:solidFill>
                  <a:schemeClr val="tx1"/>
                </a:solidFill>
              </a:rPr>
              <a:t>support the principle </a:t>
            </a:r>
            <a:r>
              <a:rPr lang="en-GB" sz="2800" dirty="0" smtClean="0">
                <a:solidFill>
                  <a:schemeClr val="tx1"/>
                </a:solidFill>
              </a:rPr>
              <a:t>that</a:t>
            </a:r>
            <a:endParaRPr lang="en-GB" sz="2800" dirty="0">
              <a:solidFill>
                <a:schemeClr val="tx1"/>
              </a:solidFill>
            </a:endParaRPr>
          </a:p>
          <a:p>
            <a:pPr marL="72900" indent="0" algn="ctr">
              <a:buNone/>
            </a:pPr>
            <a:r>
              <a:rPr lang="en-GB" sz="2800" b="1" i="1" dirty="0" smtClean="0">
                <a:solidFill>
                  <a:schemeClr val="tx1"/>
                </a:solidFill>
              </a:rPr>
              <a:t>all </a:t>
            </a:r>
            <a:r>
              <a:rPr lang="en-GB" sz="2800" b="1" i="1" dirty="0">
                <a:solidFill>
                  <a:schemeClr val="tx1"/>
                </a:solidFill>
              </a:rPr>
              <a:t>state-educated students </a:t>
            </a:r>
            <a:r>
              <a:rPr lang="en-GB" sz="2800" b="1" i="1" dirty="0" smtClean="0">
                <a:solidFill>
                  <a:schemeClr val="tx1"/>
                </a:solidFill>
              </a:rPr>
              <a:t>throughout England should </a:t>
            </a:r>
            <a:r>
              <a:rPr lang="en-GB" sz="2800" b="1" i="1" dirty="0">
                <a:solidFill>
                  <a:schemeClr val="tx1"/>
                </a:solidFill>
              </a:rPr>
              <a:t>be able </a:t>
            </a:r>
            <a:r>
              <a:rPr lang="en-GB" sz="2800" b="1" i="1" dirty="0" smtClean="0">
                <a:solidFill>
                  <a:schemeClr val="tx1"/>
                </a:solidFill>
              </a:rPr>
              <a:t>to access </a:t>
            </a:r>
            <a:r>
              <a:rPr lang="en-GB" sz="2800" b="1" i="1" dirty="0">
                <a:solidFill>
                  <a:schemeClr val="tx1"/>
                </a:solidFill>
              </a:rPr>
              <a:t>the mathematics education </a:t>
            </a:r>
            <a:r>
              <a:rPr lang="en-GB" sz="2800" b="1" i="1" dirty="0" smtClean="0">
                <a:solidFill>
                  <a:schemeClr val="tx1"/>
                </a:solidFill>
              </a:rPr>
              <a:t>they </a:t>
            </a:r>
            <a:r>
              <a:rPr lang="en-GB" sz="2800" b="1" i="1" dirty="0">
                <a:solidFill>
                  <a:schemeClr val="tx1"/>
                </a:solidFill>
              </a:rPr>
              <a:t>need to fulfil their </a:t>
            </a:r>
            <a:r>
              <a:rPr lang="en-GB" sz="2800" b="1" i="1" dirty="0" smtClean="0">
                <a:solidFill>
                  <a:schemeClr val="tx1"/>
                </a:solidFill>
              </a:rPr>
              <a:t>aspirations</a:t>
            </a:r>
            <a:endParaRPr lang="en-GB" sz="2800" b="1" i="1" dirty="0">
              <a:solidFill>
                <a:schemeClr val="tx1"/>
              </a:solidFill>
            </a:endParaRPr>
          </a:p>
        </p:txBody>
      </p:sp>
      <p:sp>
        <p:nvSpPr>
          <p:cNvPr id="3" name="Title 2"/>
          <p:cNvSpPr>
            <a:spLocks noGrp="1"/>
          </p:cNvSpPr>
          <p:nvPr>
            <p:ph type="title"/>
          </p:nvPr>
        </p:nvSpPr>
        <p:spPr/>
        <p:txBody>
          <a:bodyPr/>
          <a:lstStyle/>
          <a:p>
            <a:r>
              <a:rPr lang="en-GB" dirty="0" smtClean="0"/>
              <a:t>What are the FMSP’s aims?</a:t>
            </a:r>
            <a:endParaRPr lang="en-GB" dirty="0"/>
          </a:p>
        </p:txBody>
      </p:sp>
    </p:spTree>
    <p:extLst>
      <p:ext uri="{BB962C8B-B14F-4D97-AF65-F5344CB8AC3E}">
        <p14:creationId xmlns:p14="http://schemas.microsoft.com/office/powerpoint/2010/main" val="31473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sz="2800" dirty="0">
                <a:solidFill>
                  <a:schemeClr val="tx1"/>
                </a:solidFill>
              </a:rPr>
              <a:t>Promotion of mathematics and the </a:t>
            </a:r>
            <a:br>
              <a:rPr lang="en-GB" sz="2800" dirty="0">
                <a:solidFill>
                  <a:schemeClr val="tx1"/>
                </a:solidFill>
              </a:rPr>
            </a:br>
            <a:r>
              <a:rPr lang="en-GB" sz="2800" dirty="0" smtClean="0">
                <a:solidFill>
                  <a:schemeClr val="tx1"/>
                </a:solidFill>
              </a:rPr>
              <a:t>benefits </a:t>
            </a:r>
            <a:r>
              <a:rPr lang="en-GB" sz="2800" dirty="0">
                <a:solidFill>
                  <a:schemeClr val="tx1"/>
                </a:solidFill>
              </a:rPr>
              <a:t>of taking </a:t>
            </a:r>
            <a:r>
              <a:rPr lang="en-GB" sz="2800" dirty="0" smtClean="0">
                <a:solidFill>
                  <a:schemeClr val="tx1"/>
                </a:solidFill>
              </a:rPr>
              <a:t>the mathematics </a:t>
            </a:r>
            <a:br>
              <a:rPr lang="en-GB" sz="2800" dirty="0" smtClean="0">
                <a:solidFill>
                  <a:schemeClr val="tx1"/>
                </a:solidFill>
              </a:rPr>
            </a:br>
            <a:r>
              <a:rPr lang="en-GB" sz="2800" dirty="0" smtClean="0">
                <a:solidFill>
                  <a:schemeClr val="tx1"/>
                </a:solidFill>
              </a:rPr>
              <a:t>A levels</a:t>
            </a:r>
          </a:p>
          <a:p>
            <a:pPr marL="72900" lvl="0" indent="0">
              <a:buNone/>
            </a:pPr>
            <a:endParaRPr lang="en-GB" sz="1800" dirty="0">
              <a:solidFill>
                <a:schemeClr val="tx1"/>
              </a:solidFill>
            </a:endParaRPr>
          </a:p>
          <a:p>
            <a:pPr lvl="0"/>
            <a:r>
              <a:rPr lang="en-GB" sz="2800" dirty="0">
                <a:solidFill>
                  <a:schemeClr val="tx1"/>
                </a:solidFill>
              </a:rPr>
              <a:t>Professional development to improve </a:t>
            </a:r>
            <a:r>
              <a:rPr lang="en-GB" sz="2800" dirty="0" smtClean="0">
                <a:solidFill>
                  <a:schemeClr val="tx1"/>
                </a:solidFill>
              </a:rPr>
              <a:t/>
            </a:r>
            <a:br>
              <a:rPr lang="en-GB" sz="2800" dirty="0" smtClean="0">
                <a:solidFill>
                  <a:schemeClr val="tx1"/>
                </a:solidFill>
              </a:rPr>
            </a:br>
            <a:r>
              <a:rPr lang="en-GB" sz="2800" dirty="0" smtClean="0">
                <a:solidFill>
                  <a:schemeClr val="tx1"/>
                </a:solidFill>
              </a:rPr>
              <a:t>expertise </a:t>
            </a:r>
            <a:r>
              <a:rPr lang="en-GB" sz="2800" dirty="0">
                <a:solidFill>
                  <a:schemeClr val="tx1"/>
                </a:solidFill>
              </a:rPr>
              <a:t>in teaching 14-19 </a:t>
            </a:r>
            <a:r>
              <a:rPr lang="en-GB" sz="2800" dirty="0" smtClean="0">
                <a:solidFill>
                  <a:schemeClr val="tx1"/>
                </a:solidFill>
              </a:rPr>
              <a:t>mathematics</a:t>
            </a:r>
          </a:p>
          <a:p>
            <a:pPr marL="72900" lvl="0" indent="0">
              <a:buNone/>
            </a:pPr>
            <a:endParaRPr lang="en-GB" sz="2000" dirty="0">
              <a:solidFill>
                <a:schemeClr val="tx1"/>
              </a:solidFill>
            </a:endParaRPr>
          </a:p>
          <a:p>
            <a:pPr lvl="0"/>
            <a:r>
              <a:rPr lang="en-GB" sz="2800" dirty="0">
                <a:solidFill>
                  <a:schemeClr val="tx1"/>
                </a:solidFill>
              </a:rPr>
              <a:t>Development of online provision to help ensure </a:t>
            </a:r>
            <a:r>
              <a:rPr lang="en-GB" sz="2800" dirty="0" smtClean="0">
                <a:solidFill>
                  <a:schemeClr val="tx1"/>
                </a:solidFill>
              </a:rPr>
              <a:t>access to </a:t>
            </a:r>
            <a:r>
              <a:rPr lang="en-GB" sz="2800" dirty="0">
                <a:solidFill>
                  <a:schemeClr val="tx1"/>
                </a:solidFill>
              </a:rPr>
              <a:t>high-quality </a:t>
            </a:r>
            <a:r>
              <a:rPr lang="en-GB" sz="2800" dirty="0" smtClean="0">
                <a:solidFill>
                  <a:schemeClr val="tx1"/>
                </a:solidFill>
              </a:rPr>
              <a:t>resources and tuition for </a:t>
            </a:r>
            <a:br>
              <a:rPr lang="en-GB" sz="2800" dirty="0" smtClean="0">
                <a:solidFill>
                  <a:schemeClr val="tx1"/>
                </a:solidFill>
              </a:rPr>
            </a:br>
            <a:r>
              <a:rPr lang="en-GB" sz="2800" dirty="0" smtClean="0">
                <a:solidFill>
                  <a:schemeClr val="tx1"/>
                </a:solidFill>
              </a:rPr>
              <a:t>A </a:t>
            </a:r>
            <a:r>
              <a:rPr lang="en-GB" sz="2800" dirty="0">
                <a:solidFill>
                  <a:schemeClr val="tx1"/>
                </a:solidFill>
              </a:rPr>
              <a:t>level Mathematics and Further </a:t>
            </a:r>
            <a:r>
              <a:rPr lang="en-GB" sz="2800" dirty="0" smtClean="0">
                <a:solidFill>
                  <a:schemeClr val="tx1"/>
                </a:solidFill>
              </a:rPr>
              <a:t>Mathematics</a:t>
            </a:r>
            <a:endParaRPr lang="en-GB" dirty="0">
              <a:solidFill>
                <a:schemeClr val="tx1"/>
              </a:solidFill>
            </a:endParaRPr>
          </a:p>
        </p:txBody>
      </p:sp>
      <p:sp>
        <p:nvSpPr>
          <p:cNvPr id="3" name="Title 2"/>
          <p:cNvSpPr>
            <a:spLocks noGrp="1"/>
          </p:cNvSpPr>
          <p:nvPr>
            <p:ph type="title"/>
          </p:nvPr>
        </p:nvSpPr>
        <p:spPr/>
        <p:txBody>
          <a:bodyPr/>
          <a:lstStyle/>
          <a:p>
            <a:r>
              <a:rPr lang="en-GB" dirty="0" smtClean="0"/>
              <a:t>Overview</a:t>
            </a:r>
            <a:r>
              <a:rPr lang="en-GB" baseline="0" dirty="0" smtClean="0"/>
              <a:t> of the </a:t>
            </a:r>
            <a:r>
              <a:rPr lang="en-GB" dirty="0" smtClean="0"/>
              <a:t>FMSP’s work</a:t>
            </a:r>
            <a:endParaRPr lang="en-GB"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31794" y="1412776"/>
            <a:ext cx="1788678" cy="250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60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9341"/>
            <a:ext cx="8229600" cy="5102027"/>
          </a:xfrm>
        </p:spPr>
        <p:txBody>
          <a:bodyPr/>
          <a:lstStyle/>
          <a:p>
            <a:r>
              <a:rPr lang="en-US" sz="2800" dirty="0" smtClean="0">
                <a:solidFill>
                  <a:schemeClr val="tx1"/>
                </a:solidFill>
              </a:rPr>
              <a:t>Liaison with higher education to encourage clearer signaling of </a:t>
            </a:r>
            <a:r>
              <a:rPr lang="en-US" sz="2800" dirty="0">
                <a:solidFill>
                  <a:schemeClr val="tx1"/>
                </a:solidFill>
              </a:rPr>
              <a:t>the importance of studying  AS/A level Mathematics and Further Mathematics to support the transition to undergraduate study across a range of </a:t>
            </a:r>
            <a:r>
              <a:rPr lang="en-US" sz="2800" dirty="0" smtClean="0">
                <a:solidFill>
                  <a:schemeClr val="tx1"/>
                </a:solidFill>
              </a:rPr>
              <a:t>subjects</a:t>
            </a:r>
            <a:endParaRPr lang="en-GB" sz="2000" dirty="0">
              <a:solidFill>
                <a:schemeClr val="tx1"/>
              </a:solidFill>
            </a:endParaRPr>
          </a:p>
          <a:p>
            <a:r>
              <a:rPr lang="en-US" sz="2800" dirty="0" smtClean="0">
                <a:solidFill>
                  <a:schemeClr val="tx1"/>
                </a:solidFill>
              </a:rPr>
              <a:t>Resources and support for students’ </a:t>
            </a:r>
            <a:r>
              <a:rPr lang="en-US" sz="2800" dirty="0">
                <a:solidFill>
                  <a:schemeClr val="tx1"/>
                </a:solidFill>
              </a:rPr>
              <a:t>mathematical preparation and transition to degree level </a:t>
            </a:r>
            <a:r>
              <a:rPr lang="en-US" sz="2800" dirty="0" smtClean="0">
                <a:solidFill>
                  <a:schemeClr val="tx1"/>
                </a:solidFill>
              </a:rPr>
              <a:t>study</a:t>
            </a:r>
            <a:endParaRPr lang="en-US" sz="2000" dirty="0" smtClean="0">
              <a:solidFill>
                <a:schemeClr val="tx1"/>
              </a:solidFill>
            </a:endParaRPr>
          </a:p>
          <a:p>
            <a:r>
              <a:rPr lang="en-US" sz="2800" dirty="0" smtClean="0">
                <a:solidFill>
                  <a:schemeClr val="tx1"/>
                </a:solidFill>
              </a:rPr>
              <a:t>Communicating </a:t>
            </a:r>
            <a:r>
              <a:rPr lang="en-US" sz="2800" dirty="0">
                <a:solidFill>
                  <a:schemeClr val="tx1"/>
                </a:solidFill>
              </a:rPr>
              <a:t>to schools/colleges and students the mathematics requirements for entry to a range of degree courses and </a:t>
            </a:r>
            <a:r>
              <a:rPr lang="en-US" sz="2800" dirty="0" smtClean="0">
                <a:solidFill>
                  <a:schemeClr val="tx1"/>
                </a:solidFill>
              </a:rPr>
              <a:t>careers</a:t>
            </a:r>
            <a:endParaRPr lang="en-GB" sz="2800" dirty="0">
              <a:solidFill>
                <a:schemeClr val="tx1"/>
              </a:solidFill>
            </a:endParaRPr>
          </a:p>
        </p:txBody>
      </p:sp>
      <p:sp>
        <p:nvSpPr>
          <p:cNvPr id="3" name="Title 2"/>
          <p:cNvSpPr>
            <a:spLocks noGrp="1"/>
          </p:cNvSpPr>
          <p:nvPr>
            <p:ph type="title"/>
          </p:nvPr>
        </p:nvSpPr>
        <p:spPr/>
        <p:txBody>
          <a:bodyPr/>
          <a:lstStyle/>
          <a:p>
            <a:r>
              <a:rPr lang="en-GB" dirty="0" smtClean="0"/>
              <a:t>Access to Higher </a:t>
            </a:r>
            <a:r>
              <a:rPr lang="en-GB" dirty="0"/>
              <a:t>Education</a:t>
            </a:r>
          </a:p>
        </p:txBody>
      </p:sp>
    </p:spTree>
    <p:extLst>
      <p:ext uri="{BB962C8B-B14F-4D97-AF65-F5344CB8AC3E}">
        <p14:creationId xmlns:p14="http://schemas.microsoft.com/office/powerpoint/2010/main" val="267146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76699556"/>
              </p:ext>
            </p:extLst>
          </p:nvPr>
        </p:nvGraphicFramePr>
        <p:xfrm>
          <a:off x="107505" y="836712"/>
          <a:ext cx="8856984" cy="59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5900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5373232"/>
              </p:ext>
            </p:extLst>
          </p:nvPr>
        </p:nvGraphicFramePr>
        <p:xfrm>
          <a:off x="107505" y="908719"/>
          <a:ext cx="8640959" cy="5833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275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621" y="1412776"/>
            <a:ext cx="8008507" cy="5237908"/>
          </a:xfrm>
        </p:spPr>
      </p:pic>
      <p:sp>
        <p:nvSpPr>
          <p:cNvPr id="3" name="Title 2"/>
          <p:cNvSpPr>
            <a:spLocks noGrp="1"/>
          </p:cNvSpPr>
          <p:nvPr>
            <p:ph type="title"/>
          </p:nvPr>
        </p:nvSpPr>
        <p:spPr/>
        <p:txBody>
          <a:bodyPr/>
          <a:lstStyle/>
          <a:p>
            <a:r>
              <a:rPr lang="en-GB" dirty="0" smtClean="0"/>
              <a:t>Provision in state-funded institutions</a:t>
            </a:r>
            <a:endParaRPr lang="en-US" dirty="0"/>
          </a:p>
        </p:txBody>
      </p:sp>
    </p:spTree>
    <p:extLst>
      <p:ext uri="{BB962C8B-B14F-4D97-AF65-F5344CB8AC3E}">
        <p14:creationId xmlns:p14="http://schemas.microsoft.com/office/powerpoint/2010/main" val="1592634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Rounde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19817</TotalTime>
  <Words>2740</Words>
  <Application>Microsoft Office PowerPoint</Application>
  <PresentationFormat>On-screen Show (4:3)</PresentationFormat>
  <Paragraphs>265</Paragraphs>
  <Slides>24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ＭＳ Ｐゴシック</vt:lpstr>
      <vt:lpstr>Arial</vt:lpstr>
      <vt:lpstr>Calibri</vt:lpstr>
      <vt:lpstr>Helvetica</vt:lpstr>
      <vt:lpstr>HelveticaRounded</vt:lpstr>
      <vt:lpstr>HelveticaRounded Bold</vt:lpstr>
      <vt:lpstr>Times</vt:lpstr>
      <vt:lpstr>Times New Roman</vt:lpstr>
      <vt:lpstr>Wingdings</vt:lpstr>
      <vt:lpstr>Blank Presentation</vt:lpstr>
      <vt:lpstr>PowerPoint Presentation</vt:lpstr>
      <vt:lpstr>PowerPoint Presentation</vt:lpstr>
      <vt:lpstr>Overview</vt:lpstr>
      <vt:lpstr>What are the FMSP’s aims?</vt:lpstr>
      <vt:lpstr>Overview of the FMSP’s work</vt:lpstr>
      <vt:lpstr>Access to Higher Education</vt:lpstr>
      <vt:lpstr>PowerPoint Presentation</vt:lpstr>
      <vt:lpstr>PowerPoint Presentation</vt:lpstr>
      <vt:lpstr>Provision in state-funded institutions</vt:lpstr>
      <vt:lpstr>Popularity of Mathematics</vt:lpstr>
      <vt:lpstr>HE entry requirements - Mathematics</vt:lpstr>
      <vt:lpstr>Undergraduate Entries - G1 Mathematics</vt:lpstr>
      <vt:lpstr>Liaison meetings with HE in 2015-16</vt:lpstr>
      <vt:lpstr>Helpful university examples</vt:lpstr>
      <vt:lpstr>Changes to A level – AS levels</vt:lpstr>
      <vt:lpstr>2017 A level Maths and Further Maths</vt:lpstr>
      <vt:lpstr>2017 A level Mathematics</vt:lpstr>
      <vt:lpstr>2017 A level Further Mathematics</vt:lpstr>
      <vt:lpstr>2017 AS level Further Mathematics</vt:lpstr>
      <vt:lpstr>PowerPoint Presentation</vt:lpstr>
      <vt:lpstr>Changes to A level – Funding</vt:lpstr>
      <vt:lpstr>Opportunities</vt:lpstr>
      <vt:lpstr>Action for university maths departments</vt:lpstr>
      <vt:lpstr>The Further Mathematics Support Programme</vt:lpstr>
    </vt:vector>
  </TitlesOfParts>
  <Company>MEI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Team  Mathematics Challenge</dc:title>
  <dc:creator>Kevin Lord</dc:creator>
  <cp:lastModifiedBy>Kevin Lord</cp:lastModifiedBy>
  <cp:revision>348</cp:revision>
  <cp:lastPrinted>2016-04-21T21:33:27Z</cp:lastPrinted>
  <dcterms:created xsi:type="dcterms:W3CDTF">2012-04-16T12:43:52Z</dcterms:created>
  <dcterms:modified xsi:type="dcterms:W3CDTF">2016-04-22T13:54:51Z</dcterms:modified>
</cp:coreProperties>
</file>